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0" r:id="rId2"/>
    <p:sldId id="283" r:id="rId3"/>
    <p:sldId id="293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276" r:id="rId13"/>
    <p:sldId id="307" r:id="rId14"/>
    <p:sldId id="308" r:id="rId15"/>
    <p:sldId id="277" r:id="rId16"/>
    <p:sldId id="310" r:id="rId17"/>
    <p:sldId id="311" r:id="rId18"/>
    <p:sldId id="279" r:id="rId19"/>
    <p:sldId id="312" r:id="rId20"/>
    <p:sldId id="313" r:id="rId21"/>
    <p:sldId id="314" r:id="rId22"/>
    <p:sldId id="280" r:id="rId23"/>
    <p:sldId id="315" r:id="rId24"/>
    <p:sldId id="316" r:id="rId25"/>
    <p:sldId id="317" r:id="rId26"/>
    <p:sldId id="318" r:id="rId27"/>
    <p:sldId id="319" r:id="rId28"/>
    <p:sldId id="323" r:id="rId29"/>
    <p:sldId id="324" r:id="rId30"/>
    <p:sldId id="325" r:id="rId31"/>
    <p:sldId id="272" r:id="rId32"/>
    <p:sldId id="29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CC66FF"/>
    <a:srgbClr val="CC3399"/>
    <a:srgbClr val="CC6600"/>
    <a:srgbClr val="99FF66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87C5A-1A30-4C05-8440-652FC1D6BF75}" type="doc">
      <dgm:prSet loTypeId="urn:microsoft.com/office/officeart/2005/8/layout/p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D821DFF-7FAE-4954-B75F-4E9B145E84B8}" type="pres">
      <dgm:prSet presAssocID="{27087C5A-1A30-4C05-8440-652FC1D6BF75}" presName="Name0" presStyleCnt="0">
        <dgm:presLayoutVars>
          <dgm:dir/>
          <dgm:resizeHandles val="exact"/>
        </dgm:presLayoutVars>
      </dgm:prSet>
      <dgm:spPr/>
    </dgm:pt>
  </dgm:ptLst>
  <dgm:cxnLst>
    <dgm:cxn modelId="{6E3A16A8-C2CA-4451-8EC6-D3A9AB688374}" type="presOf" srcId="{27087C5A-1A30-4C05-8440-652FC1D6BF75}" destId="{3D821DFF-7FAE-4954-B75F-4E9B145E84B8}" srcOrd="0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F2B37A-48AA-3846-98D0-366F5254FD61}" type="doc">
      <dgm:prSet loTypeId="urn:microsoft.com/office/officeart/2005/8/layout/chevron1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F0D8FC-A610-D145-9F7D-B1A438C966BB}">
      <dgm:prSet custT="1"/>
      <dgm:spPr>
        <a:gradFill rotWithShape="0">
          <a:gsLst>
            <a:gs pos="0">
              <a:srgbClr val="DD8047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DD8047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DD8047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 Realiza un cálculo de la deuda técnica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AB7B6D44-0C24-0642-8EAD-77B826B4AB35}" type="parTrans" cxnId="{511AA3CB-3B15-C745-A3E8-6BF2EE5EF557}">
      <dgm:prSet/>
      <dgm:spPr/>
      <dgm:t>
        <a:bodyPr/>
        <a:lstStyle/>
        <a:p>
          <a:endParaRPr lang="en-US" sz="2800"/>
        </a:p>
      </dgm:t>
    </dgm:pt>
    <dgm:pt modelId="{1FB157F4-7774-7846-9677-A04E5C1C0CE9}" type="sibTrans" cxnId="{511AA3CB-3B15-C745-A3E8-6BF2EE5EF557}">
      <dgm:prSet/>
      <dgm:spPr/>
      <dgm:t>
        <a:bodyPr/>
        <a:lstStyle/>
        <a:p>
          <a:endParaRPr lang="en-US" sz="2800"/>
        </a:p>
      </dgm:t>
    </dgm:pt>
    <dgm:pt modelId="{EC19D669-DB20-214A-B769-D04C2A0D6375}">
      <dgm:prSet custT="1"/>
      <dgm:spPr>
        <a:gradFill rotWithShape="0">
          <a:gsLst>
            <a:gs pos="0">
              <a:srgbClr val="968C8C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968C8C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968C8C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Desde la vista de </a:t>
          </a:r>
          <a:r>
            <a:rPr lang="es-ES" sz="1000" b="1" kern="1200" dirty="0" err="1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issues</a:t>
          </a: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 podemos gestionar y obtener más detalles cómo:  donde es que se genera el error, una breve descripción del mismo e incluso se ofrecerá una posible solución para corregirlo.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39B19587-ADBF-CD45-BE87-DDB03F57F11B}" type="parTrans" cxnId="{A7F50543-C238-9C4E-B644-D3DE42782E11}">
      <dgm:prSet/>
      <dgm:spPr/>
      <dgm:t>
        <a:bodyPr/>
        <a:lstStyle/>
        <a:p>
          <a:endParaRPr lang="en-US" sz="2800"/>
        </a:p>
      </dgm:t>
    </dgm:pt>
    <dgm:pt modelId="{23B6673F-8086-1745-A975-89243C8A5F0B}" type="sibTrans" cxnId="{A7F50543-C238-9C4E-B644-D3DE42782E11}">
      <dgm:prSet/>
      <dgm:spPr/>
      <dgm:t>
        <a:bodyPr/>
        <a:lstStyle/>
        <a:p>
          <a:endParaRPr lang="en-US" sz="2800"/>
        </a:p>
      </dgm:t>
    </dgm:pt>
    <dgm:pt modelId="{9DB4147A-6B41-3F44-8FFA-9F632E99CAFE}">
      <dgm:prSet custT="1"/>
      <dgm:spPr>
        <a:gradFill rotWithShape="0">
          <a:gsLst>
            <a:gs pos="0">
              <a:srgbClr val="8DAB8E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rgbClr>
            </a:gs>
            <a:gs pos="50000">
              <a:srgbClr val="8DAB8E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rgbClr>
            </a:gs>
            <a:gs pos="100000">
              <a:srgbClr val="8DAB8E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Permite agregar colecciones de reglas que se revisan durante un análisis.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F058F7EE-18F2-DF44-B6ED-F84F1048514A}" type="parTrans" cxnId="{9742F044-0A5F-1243-9E02-A7BCDE239358}">
      <dgm:prSet/>
      <dgm:spPr/>
      <dgm:t>
        <a:bodyPr/>
        <a:lstStyle/>
        <a:p>
          <a:endParaRPr lang="en-US" sz="2800"/>
        </a:p>
      </dgm:t>
    </dgm:pt>
    <dgm:pt modelId="{611E218A-E8A4-9740-A58D-F077A6C37D14}" type="sibTrans" cxnId="{9742F044-0A5F-1243-9E02-A7BCDE239358}">
      <dgm:prSet/>
      <dgm:spPr/>
      <dgm:t>
        <a:bodyPr/>
        <a:lstStyle/>
        <a:p>
          <a:endParaRPr lang="en-US" sz="2800"/>
        </a:p>
      </dgm:t>
    </dgm:pt>
    <dgm:pt modelId="{DD5698C8-2B96-2549-B8F8-F7EE6F5FEB8F}">
      <dgm:prSet custT="1"/>
      <dgm:spPr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Se pueden configurar un conjunto de condiciones que el proyecto debe cumplir antes de que pueda ser lanzado a producción.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C766AE35-25EB-224F-9B00-6797B0410B43}" type="parTrans" cxnId="{E2F9A3D5-F9A1-874E-A3B5-BA79614D871A}">
      <dgm:prSet/>
      <dgm:spPr/>
      <dgm:t>
        <a:bodyPr/>
        <a:lstStyle/>
        <a:p>
          <a:endParaRPr lang="en-US" sz="2800"/>
        </a:p>
      </dgm:t>
    </dgm:pt>
    <dgm:pt modelId="{8EF218D8-8860-B24E-AECE-B935A4A85A06}" type="sibTrans" cxnId="{E2F9A3D5-F9A1-874E-A3B5-BA79614D871A}">
      <dgm:prSet/>
      <dgm:spPr/>
      <dgm:t>
        <a:bodyPr/>
        <a:lstStyle/>
        <a:p>
          <a:endParaRPr lang="en-US" sz="2800"/>
        </a:p>
      </dgm:t>
    </dgm:pt>
    <dgm:pt modelId="{7DB4517B-AAB9-DF4E-87B9-614589757162}" type="pres">
      <dgm:prSet presAssocID="{AFF2B37A-48AA-3846-98D0-366F5254FD61}" presName="Name0" presStyleCnt="0">
        <dgm:presLayoutVars>
          <dgm:dir/>
          <dgm:animLvl val="lvl"/>
          <dgm:resizeHandles val="exact"/>
        </dgm:presLayoutVars>
      </dgm:prSet>
      <dgm:spPr/>
    </dgm:pt>
    <dgm:pt modelId="{4FE656A1-6C22-5D48-821F-DB39F39BA14D}" type="pres">
      <dgm:prSet presAssocID="{EAF0D8FC-A610-D145-9F7D-B1A438C966BB}" presName="parTxOnly" presStyleLbl="node1" presStyleIdx="0" presStyleCnt="4" custScaleX="119807" custScaleY="123380" custLinFactNeighborX="-5324">
        <dgm:presLayoutVars>
          <dgm:chMax val="0"/>
          <dgm:chPref val="0"/>
          <dgm:bulletEnabled val="1"/>
        </dgm:presLayoutVars>
      </dgm:prSet>
      <dgm:spPr>
        <a:xfrm>
          <a:off x="2796" y="222262"/>
          <a:ext cx="2489315" cy="1228527"/>
        </a:xfrm>
        <a:prstGeom prst="chevron">
          <a:avLst/>
        </a:prstGeom>
      </dgm:spPr>
    </dgm:pt>
    <dgm:pt modelId="{3153CD9A-165E-CC42-B656-7A697EA310FD}" type="pres">
      <dgm:prSet presAssocID="{1FB157F4-7774-7846-9677-A04E5C1C0CE9}" presName="parTxOnlySpace" presStyleCnt="0"/>
      <dgm:spPr/>
    </dgm:pt>
    <dgm:pt modelId="{539C0799-229B-2C42-9C58-EDD543EED844}" type="pres">
      <dgm:prSet presAssocID="{9DB4147A-6B41-3F44-8FFA-9F632E99CAFE}" presName="parTxOnly" presStyleLbl="node1" presStyleIdx="1" presStyleCnt="4" custScaleY="123380">
        <dgm:presLayoutVars>
          <dgm:chMax val="0"/>
          <dgm:chPref val="0"/>
          <dgm:bulletEnabled val="1"/>
        </dgm:presLayoutVars>
      </dgm:prSet>
      <dgm:spPr>
        <a:xfrm>
          <a:off x="4483565" y="222262"/>
          <a:ext cx="2489315" cy="1228527"/>
        </a:xfrm>
        <a:prstGeom prst="chevron">
          <a:avLst/>
        </a:prstGeom>
      </dgm:spPr>
    </dgm:pt>
    <dgm:pt modelId="{00FA5D08-9BF4-4F4B-845D-A3760B298A91}" type="pres">
      <dgm:prSet presAssocID="{611E218A-E8A4-9740-A58D-F077A6C37D14}" presName="parTxOnlySpace" presStyleCnt="0"/>
      <dgm:spPr/>
    </dgm:pt>
    <dgm:pt modelId="{4F65EC3D-5C19-DE44-93B2-83EEFECBBE4A}" type="pres">
      <dgm:prSet presAssocID="{DD5698C8-2B96-2549-B8F8-F7EE6F5FEB8F}" presName="parTxOnly" presStyleLbl="node1" presStyleIdx="2" presStyleCnt="4" custScaleY="123380">
        <dgm:presLayoutVars>
          <dgm:chMax val="0"/>
          <dgm:chPref val="0"/>
          <dgm:bulletEnabled val="1"/>
        </dgm:presLayoutVars>
      </dgm:prSet>
      <dgm:spPr>
        <a:xfrm>
          <a:off x="6723949" y="222262"/>
          <a:ext cx="2489315" cy="1228527"/>
        </a:xfrm>
        <a:prstGeom prst="chevron">
          <a:avLst/>
        </a:prstGeom>
      </dgm:spPr>
    </dgm:pt>
    <dgm:pt modelId="{71D5BEDF-5E78-154D-9544-51A31B81134D}" type="pres">
      <dgm:prSet presAssocID="{8EF218D8-8860-B24E-AECE-B935A4A85A06}" presName="parTxOnlySpace" presStyleCnt="0"/>
      <dgm:spPr/>
    </dgm:pt>
    <dgm:pt modelId="{72BFFE3C-8AAC-3141-8051-AFBF8BF79272}" type="pres">
      <dgm:prSet presAssocID="{EC19D669-DB20-214A-B769-D04C2A0D6375}" presName="parTxOnly" presStyleLbl="node1" presStyleIdx="3" presStyleCnt="4" custScaleX="113144" custScaleY="123380">
        <dgm:presLayoutVars>
          <dgm:chMax val="0"/>
          <dgm:chPref val="0"/>
          <dgm:bulletEnabled val="1"/>
        </dgm:presLayoutVars>
      </dgm:prSet>
      <dgm:spPr>
        <a:xfrm>
          <a:off x="8964333" y="222262"/>
          <a:ext cx="2489315" cy="1228527"/>
        </a:xfrm>
        <a:prstGeom prst="chevron">
          <a:avLst/>
        </a:prstGeom>
      </dgm:spPr>
    </dgm:pt>
  </dgm:ptLst>
  <dgm:cxnLst>
    <dgm:cxn modelId="{AAB50033-666D-8A43-A63D-774B1860D920}" type="presOf" srcId="{AFF2B37A-48AA-3846-98D0-366F5254FD61}" destId="{7DB4517B-AAB9-DF4E-87B9-614589757162}" srcOrd="0" destOrd="0" presId="urn:microsoft.com/office/officeart/2005/8/layout/chevron1"/>
    <dgm:cxn modelId="{A7F50543-C238-9C4E-B644-D3DE42782E11}" srcId="{AFF2B37A-48AA-3846-98D0-366F5254FD61}" destId="{EC19D669-DB20-214A-B769-D04C2A0D6375}" srcOrd="3" destOrd="0" parTransId="{39B19587-ADBF-CD45-BE87-DDB03F57F11B}" sibTransId="{23B6673F-8086-1745-A975-89243C8A5F0B}"/>
    <dgm:cxn modelId="{9742F044-0A5F-1243-9E02-A7BCDE239358}" srcId="{AFF2B37A-48AA-3846-98D0-366F5254FD61}" destId="{9DB4147A-6B41-3F44-8FFA-9F632E99CAFE}" srcOrd="1" destOrd="0" parTransId="{F058F7EE-18F2-DF44-B6ED-F84F1048514A}" sibTransId="{611E218A-E8A4-9740-A58D-F077A6C37D14}"/>
    <dgm:cxn modelId="{2FDC6150-1012-1D40-BEEA-BFA2801BBE24}" type="presOf" srcId="{DD5698C8-2B96-2549-B8F8-F7EE6F5FEB8F}" destId="{4F65EC3D-5C19-DE44-93B2-83EEFECBBE4A}" srcOrd="0" destOrd="0" presId="urn:microsoft.com/office/officeart/2005/8/layout/chevron1"/>
    <dgm:cxn modelId="{A6D9A557-E3B9-614A-AC48-A8E0CA1E97EA}" type="presOf" srcId="{EAF0D8FC-A610-D145-9F7D-B1A438C966BB}" destId="{4FE656A1-6C22-5D48-821F-DB39F39BA14D}" srcOrd="0" destOrd="0" presId="urn:microsoft.com/office/officeart/2005/8/layout/chevron1"/>
    <dgm:cxn modelId="{511AA3CB-3B15-C745-A3E8-6BF2EE5EF557}" srcId="{AFF2B37A-48AA-3846-98D0-366F5254FD61}" destId="{EAF0D8FC-A610-D145-9F7D-B1A438C966BB}" srcOrd="0" destOrd="0" parTransId="{AB7B6D44-0C24-0642-8EAD-77B826B4AB35}" sibTransId="{1FB157F4-7774-7846-9677-A04E5C1C0CE9}"/>
    <dgm:cxn modelId="{E2F9A3D5-F9A1-874E-A3B5-BA79614D871A}" srcId="{AFF2B37A-48AA-3846-98D0-366F5254FD61}" destId="{DD5698C8-2B96-2549-B8F8-F7EE6F5FEB8F}" srcOrd="2" destOrd="0" parTransId="{C766AE35-25EB-224F-9B00-6797B0410B43}" sibTransId="{8EF218D8-8860-B24E-AECE-B935A4A85A06}"/>
    <dgm:cxn modelId="{4FD9FAD7-050A-DD4B-A324-A39CDA3443C8}" type="presOf" srcId="{9DB4147A-6B41-3F44-8FFA-9F632E99CAFE}" destId="{539C0799-229B-2C42-9C58-EDD543EED844}" srcOrd="0" destOrd="0" presId="urn:microsoft.com/office/officeart/2005/8/layout/chevron1"/>
    <dgm:cxn modelId="{568235DA-0C6F-C545-9574-4CFDABA07C29}" type="presOf" srcId="{EC19D669-DB20-214A-B769-D04C2A0D6375}" destId="{72BFFE3C-8AAC-3141-8051-AFBF8BF79272}" srcOrd="0" destOrd="0" presId="urn:microsoft.com/office/officeart/2005/8/layout/chevron1"/>
    <dgm:cxn modelId="{0D1CCAA5-C7B0-7E49-9B3F-6BD74D742B98}" type="presParOf" srcId="{7DB4517B-AAB9-DF4E-87B9-614589757162}" destId="{4FE656A1-6C22-5D48-821F-DB39F39BA14D}" srcOrd="0" destOrd="0" presId="urn:microsoft.com/office/officeart/2005/8/layout/chevron1"/>
    <dgm:cxn modelId="{563154A4-A99A-E44D-93AE-53CA7137AE21}" type="presParOf" srcId="{7DB4517B-AAB9-DF4E-87B9-614589757162}" destId="{3153CD9A-165E-CC42-B656-7A697EA310FD}" srcOrd="1" destOrd="0" presId="urn:microsoft.com/office/officeart/2005/8/layout/chevron1"/>
    <dgm:cxn modelId="{00408073-30D3-A74D-A5E9-14F79ED27D59}" type="presParOf" srcId="{7DB4517B-AAB9-DF4E-87B9-614589757162}" destId="{539C0799-229B-2C42-9C58-EDD543EED844}" srcOrd="2" destOrd="0" presId="urn:microsoft.com/office/officeart/2005/8/layout/chevron1"/>
    <dgm:cxn modelId="{D2FBBFAF-689D-414A-8080-9361A5EDE863}" type="presParOf" srcId="{7DB4517B-AAB9-DF4E-87B9-614589757162}" destId="{00FA5D08-9BF4-4F4B-845D-A3760B298A91}" srcOrd="3" destOrd="0" presId="urn:microsoft.com/office/officeart/2005/8/layout/chevron1"/>
    <dgm:cxn modelId="{F3AC587B-5F03-284D-BF78-D46F0E554B65}" type="presParOf" srcId="{7DB4517B-AAB9-DF4E-87B9-614589757162}" destId="{4F65EC3D-5C19-DE44-93B2-83EEFECBBE4A}" srcOrd="4" destOrd="0" presId="urn:microsoft.com/office/officeart/2005/8/layout/chevron1"/>
    <dgm:cxn modelId="{01E2A890-1E24-FB45-9489-1252C00D1BF0}" type="presParOf" srcId="{7DB4517B-AAB9-DF4E-87B9-614589757162}" destId="{71D5BEDF-5E78-154D-9544-51A31B81134D}" srcOrd="5" destOrd="0" presId="urn:microsoft.com/office/officeart/2005/8/layout/chevron1"/>
    <dgm:cxn modelId="{A06FD62D-1312-D946-844A-E795632D6B8F}" type="presParOf" srcId="{7DB4517B-AAB9-DF4E-87B9-614589757162}" destId="{72BFFE3C-8AAC-3141-8051-AFBF8BF7927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F2B37A-48AA-3846-98D0-366F5254FD61}" type="doc">
      <dgm:prSet loTypeId="urn:microsoft.com/office/officeart/2005/8/layout/chevron1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F0D8FC-A610-D145-9F7D-B1A438C966BB}">
      <dgm:prSet custT="1"/>
      <dgm:spPr>
        <a:solidFill>
          <a:srgbClr val="99FF6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Desde la vista de actividad podemos ver un historial de ejecuciones y sus resultados. Se pueden obtener métricas y observar aspectos como: cobertura de código, código duplicado...</a:t>
          </a:r>
          <a:r>
            <a:rPr lang="es-ES" sz="1000" b="1" kern="1200" dirty="0" err="1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etc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AB7B6D44-0C24-0642-8EAD-77B826B4AB35}" type="parTrans" cxnId="{511AA3CB-3B15-C745-A3E8-6BF2EE5EF557}">
      <dgm:prSet/>
      <dgm:spPr/>
      <dgm:t>
        <a:bodyPr/>
        <a:lstStyle/>
        <a:p>
          <a:endParaRPr lang="en-US" sz="2800"/>
        </a:p>
      </dgm:t>
    </dgm:pt>
    <dgm:pt modelId="{1FB157F4-7774-7846-9677-A04E5C1C0CE9}" type="sibTrans" cxnId="{511AA3CB-3B15-C745-A3E8-6BF2EE5EF557}">
      <dgm:prSet/>
      <dgm:spPr/>
      <dgm:t>
        <a:bodyPr/>
        <a:lstStyle/>
        <a:p>
          <a:endParaRPr lang="en-US" sz="2800"/>
        </a:p>
      </dgm:t>
    </dgm:pt>
    <dgm:pt modelId="{EC19D669-DB20-214A-B769-D04C2A0D6375}">
      <dgm:prSet custT="1"/>
      <dgm:spPr>
        <a:solidFill>
          <a:srgbClr val="CC66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Cobertura de código que es una medida que permite conocer el porcentaje de código que ha sido probado o validado por </a:t>
          </a:r>
          <a:r>
            <a:rPr lang="es-ES" sz="1000" b="1" kern="1200" dirty="0" err="1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tests</a:t>
          </a: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39B19587-ADBF-CD45-BE87-DDB03F57F11B}" type="parTrans" cxnId="{A7F50543-C238-9C4E-B644-D3DE42782E11}">
      <dgm:prSet/>
      <dgm:spPr/>
      <dgm:t>
        <a:bodyPr/>
        <a:lstStyle/>
        <a:p>
          <a:endParaRPr lang="en-US" sz="2800"/>
        </a:p>
      </dgm:t>
    </dgm:pt>
    <dgm:pt modelId="{23B6673F-8086-1745-A975-89243C8A5F0B}" type="sibTrans" cxnId="{A7F50543-C238-9C4E-B644-D3DE42782E11}">
      <dgm:prSet/>
      <dgm:spPr/>
      <dgm:t>
        <a:bodyPr/>
        <a:lstStyle/>
        <a:p>
          <a:endParaRPr lang="en-US" sz="2800"/>
        </a:p>
      </dgm:t>
    </dgm:pt>
    <dgm:pt modelId="{9DB4147A-6B41-3F44-8FFA-9F632E99CAFE}">
      <dgm:prSet custT="1"/>
      <dgm:spPr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Se tiene una versión en la nube (</a:t>
          </a:r>
          <a:r>
            <a:rPr lang="es-ES" sz="1000" b="1" kern="1200" dirty="0" err="1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SonarCloud</a:t>
          </a: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) y no requiere una instalación previa.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F058F7EE-18F2-DF44-B6ED-F84F1048514A}" type="parTrans" cxnId="{9742F044-0A5F-1243-9E02-A7BCDE239358}">
      <dgm:prSet/>
      <dgm:spPr/>
      <dgm:t>
        <a:bodyPr/>
        <a:lstStyle/>
        <a:p>
          <a:endParaRPr lang="en-US" sz="2800"/>
        </a:p>
      </dgm:t>
    </dgm:pt>
    <dgm:pt modelId="{611E218A-E8A4-9740-A58D-F077A6C37D14}" type="sibTrans" cxnId="{9742F044-0A5F-1243-9E02-A7BCDE239358}">
      <dgm:prSet/>
      <dgm:spPr/>
      <dgm:t>
        <a:bodyPr/>
        <a:lstStyle/>
        <a:p>
          <a:endParaRPr lang="en-US" sz="2800"/>
        </a:p>
      </dgm:t>
    </dgm:pt>
    <dgm:pt modelId="{DD5698C8-2B96-2549-B8F8-F7EE6F5FEB8F}">
      <dgm:prSet custT="1"/>
      <dgm:spPr>
        <a:solidFill>
          <a:srgbClr val="FFCC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36005" tIns="12002" rIns="12002" bIns="12002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Hace referencia tanto a puntos de fallo reales o potenciales en el software, como a puntos débiles de seguridad que pueden ser un foco de un ataque.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C766AE35-25EB-224F-9B00-6797B0410B43}" type="parTrans" cxnId="{E2F9A3D5-F9A1-874E-A3B5-BA79614D871A}">
      <dgm:prSet/>
      <dgm:spPr/>
      <dgm:t>
        <a:bodyPr/>
        <a:lstStyle/>
        <a:p>
          <a:endParaRPr lang="en-US" sz="2800"/>
        </a:p>
      </dgm:t>
    </dgm:pt>
    <dgm:pt modelId="{8EF218D8-8860-B24E-AECE-B935A4A85A06}" type="sibTrans" cxnId="{E2F9A3D5-F9A1-874E-A3B5-BA79614D871A}">
      <dgm:prSet/>
      <dgm:spPr/>
      <dgm:t>
        <a:bodyPr/>
        <a:lstStyle/>
        <a:p>
          <a:endParaRPr lang="en-US" sz="2800"/>
        </a:p>
      </dgm:t>
    </dgm:pt>
    <dgm:pt modelId="{7DB4517B-AAB9-DF4E-87B9-614589757162}" type="pres">
      <dgm:prSet presAssocID="{AFF2B37A-48AA-3846-98D0-366F5254FD61}" presName="Name0" presStyleCnt="0">
        <dgm:presLayoutVars>
          <dgm:dir/>
          <dgm:animLvl val="lvl"/>
          <dgm:resizeHandles val="exact"/>
        </dgm:presLayoutVars>
      </dgm:prSet>
      <dgm:spPr/>
    </dgm:pt>
    <dgm:pt modelId="{4FE656A1-6C22-5D48-821F-DB39F39BA14D}" type="pres">
      <dgm:prSet presAssocID="{EAF0D8FC-A610-D145-9F7D-B1A438C966BB}" presName="parTxOnly" presStyleLbl="node1" presStyleIdx="0" presStyleCnt="4" custScaleX="125163" custScaleY="123380" custLinFactNeighborX="-5324">
        <dgm:presLayoutVars>
          <dgm:chMax val="0"/>
          <dgm:chPref val="0"/>
          <dgm:bulletEnabled val="1"/>
        </dgm:presLayoutVars>
      </dgm:prSet>
      <dgm:spPr>
        <a:xfrm>
          <a:off x="2796" y="222262"/>
          <a:ext cx="2489315" cy="1228527"/>
        </a:xfrm>
        <a:prstGeom prst="chevron">
          <a:avLst/>
        </a:prstGeom>
      </dgm:spPr>
    </dgm:pt>
    <dgm:pt modelId="{3153CD9A-165E-CC42-B656-7A697EA310FD}" type="pres">
      <dgm:prSet presAssocID="{1FB157F4-7774-7846-9677-A04E5C1C0CE9}" presName="parTxOnlySpace" presStyleCnt="0"/>
      <dgm:spPr/>
    </dgm:pt>
    <dgm:pt modelId="{539C0799-229B-2C42-9C58-EDD543EED844}" type="pres">
      <dgm:prSet presAssocID="{9DB4147A-6B41-3F44-8FFA-9F632E99CAFE}" presName="parTxOnly" presStyleLbl="node1" presStyleIdx="1" presStyleCnt="4" custScaleY="123380">
        <dgm:presLayoutVars>
          <dgm:chMax val="0"/>
          <dgm:chPref val="0"/>
          <dgm:bulletEnabled val="1"/>
        </dgm:presLayoutVars>
      </dgm:prSet>
      <dgm:spPr>
        <a:xfrm>
          <a:off x="4483565" y="222262"/>
          <a:ext cx="2489315" cy="1228527"/>
        </a:xfrm>
        <a:prstGeom prst="chevron">
          <a:avLst/>
        </a:prstGeom>
      </dgm:spPr>
    </dgm:pt>
    <dgm:pt modelId="{00FA5D08-9BF4-4F4B-845D-A3760B298A91}" type="pres">
      <dgm:prSet presAssocID="{611E218A-E8A4-9740-A58D-F077A6C37D14}" presName="parTxOnlySpace" presStyleCnt="0"/>
      <dgm:spPr/>
    </dgm:pt>
    <dgm:pt modelId="{4F65EC3D-5C19-DE44-93B2-83EEFECBBE4A}" type="pres">
      <dgm:prSet presAssocID="{DD5698C8-2B96-2549-B8F8-F7EE6F5FEB8F}" presName="parTxOnly" presStyleLbl="node1" presStyleIdx="2" presStyleCnt="4" custScaleY="123380">
        <dgm:presLayoutVars>
          <dgm:chMax val="0"/>
          <dgm:chPref val="0"/>
          <dgm:bulletEnabled val="1"/>
        </dgm:presLayoutVars>
      </dgm:prSet>
      <dgm:spPr>
        <a:xfrm>
          <a:off x="6723949" y="222262"/>
          <a:ext cx="2489315" cy="1228527"/>
        </a:xfrm>
        <a:prstGeom prst="chevron">
          <a:avLst/>
        </a:prstGeom>
      </dgm:spPr>
    </dgm:pt>
    <dgm:pt modelId="{71D5BEDF-5E78-154D-9544-51A31B81134D}" type="pres">
      <dgm:prSet presAssocID="{8EF218D8-8860-B24E-AECE-B935A4A85A06}" presName="parTxOnlySpace" presStyleCnt="0"/>
      <dgm:spPr/>
    </dgm:pt>
    <dgm:pt modelId="{72BFFE3C-8AAC-3141-8051-AFBF8BF79272}" type="pres">
      <dgm:prSet presAssocID="{EC19D669-DB20-214A-B769-D04C2A0D6375}" presName="parTxOnly" presStyleLbl="node1" presStyleIdx="3" presStyleCnt="4" custScaleY="123380">
        <dgm:presLayoutVars>
          <dgm:chMax val="0"/>
          <dgm:chPref val="0"/>
          <dgm:bulletEnabled val="1"/>
        </dgm:presLayoutVars>
      </dgm:prSet>
      <dgm:spPr>
        <a:xfrm>
          <a:off x="8964333" y="222262"/>
          <a:ext cx="2489315" cy="1228527"/>
        </a:xfrm>
        <a:prstGeom prst="chevron">
          <a:avLst/>
        </a:prstGeom>
      </dgm:spPr>
    </dgm:pt>
  </dgm:ptLst>
  <dgm:cxnLst>
    <dgm:cxn modelId="{AAB50033-666D-8A43-A63D-774B1860D920}" type="presOf" srcId="{AFF2B37A-48AA-3846-98D0-366F5254FD61}" destId="{7DB4517B-AAB9-DF4E-87B9-614589757162}" srcOrd="0" destOrd="0" presId="urn:microsoft.com/office/officeart/2005/8/layout/chevron1"/>
    <dgm:cxn modelId="{A7F50543-C238-9C4E-B644-D3DE42782E11}" srcId="{AFF2B37A-48AA-3846-98D0-366F5254FD61}" destId="{EC19D669-DB20-214A-B769-D04C2A0D6375}" srcOrd="3" destOrd="0" parTransId="{39B19587-ADBF-CD45-BE87-DDB03F57F11B}" sibTransId="{23B6673F-8086-1745-A975-89243C8A5F0B}"/>
    <dgm:cxn modelId="{9742F044-0A5F-1243-9E02-A7BCDE239358}" srcId="{AFF2B37A-48AA-3846-98D0-366F5254FD61}" destId="{9DB4147A-6B41-3F44-8FFA-9F632E99CAFE}" srcOrd="1" destOrd="0" parTransId="{F058F7EE-18F2-DF44-B6ED-F84F1048514A}" sibTransId="{611E218A-E8A4-9740-A58D-F077A6C37D14}"/>
    <dgm:cxn modelId="{2FDC6150-1012-1D40-BEEA-BFA2801BBE24}" type="presOf" srcId="{DD5698C8-2B96-2549-B8F8-F7EE6F5FEB8F}" destId="{4F65EC3D-5C19-DE44-93B2-83EEFECBBE4A}" srcOrd="0" destOrd="0" presId="urn:microsoft.com/office/officeart/2005/8/layout/chevron1"/>
    <dgm:cxn modelId="{A6D9A557-E3B9-614A-AC48-A8E0CA1E97EA}" type="presOf" srcId="{EAF0D8FC-A610-D145-9F7D-B1A438C966BB}" destId="{4FE656A1-6C22-5D48-821F-DB39F39BA14D}" srcOrd="0" destOrd="0" presId="urn:microsoft.com/office/officeart/2005/8/layout/chevron1"/>
    <dgm:cxn modelId="{511AA3CB-3B15-C745-A3E8-6BF2EE5EF557}" srcId="{AFF2B37A-48AA-3846-98D0-366F5254FD61}" destId="{EAF0D8FC-A610-D145-9F7D-B1A438C966BB}" srcOrd="0" destOrd="0" parTransId="{AB7B6D44-0C24-0642-8EAD-77B826B4AB35}" sibTransId="{1FB157F4-7774-7846-9677-A04E5C1C0CE9}"/>
    <dgm:cxn modelId="{E2F9A3D5-F9A1-874E-A3B5-BA79614D871A}" srcId="{AFF2B37A-48AA-3846-98D0-366F5254FD61}" destId="{DD5698C8-2B96-2549-B8F8-F7EE6F5FEB8F}" srcOrd="2" destOrd="0" parTransId="{C766AE35-25EB-224F-9B00-6797B0410B43}" sibTransId="{8EF218D8-8860-B24E-AECE-B935A4A85A06}"/>
    <dgm:cxn modelId="{4FD9FAD7-050A-DD4B-A324-A39CDA3443C8}" type="presOf" srcId="{9DB4147A-6B41-3F44-8FFA-9F632E99CAFE}" destId="{539C0799-229B-2C42-9C58-EDD543EED844}" srcOrd="0" destOrd="0" presId="urn:microsoft.com/office/officeart/2005/8/layout/chevron1"/>
    <dgm:cxn modelId="{568235DA-0C6F-C545-9574-4CFDABA07C29}" type="presOf" srcId="{EC19D669-DB20-214A-B769-D04C2A0D6375}" destId="{72BFFE3C-8AAC-3141-8051-AFBF8BF79272}" srcOrd="0" destOrd="0" presId="urn:microsoft.com/office/officeart/2005/8/layout/chevron1"/>
    <dgm:cxn modelId="{0D1CCAA5-C7B0-7E49-9B3F-6BD74D742B98}" type="presParOf" srcId="{7DB4517B-AAB9-DF4E-87B9-614589757162}" destId="{4FE656A1-6C22-5D48-821F-DB39F39BA14D}" srcOrd="0" destOrd="0" presId="urn:microsoft.com/office/officeart/2005/8/layout/chevron1"/>
    <dgm:cxn modelId="{563154A4-A99A-E44D-93AE-53CA7137AE21}" type="presParOf" srcId="{7DB4517B-AAB9-DF4E-87B9-614589757162}" destId="{3153CD9A-165E-CC42-B656-7A697EA310FD}" srcOrd="1" destOrd="0" presId="urn:microsoft.com/office/officeart/2005/8/layout/chevron1"/>
    <dgm:cxn modelId="{00408073-30D3-A74D-A5E9-14F79ED27D59}" type="presParOf" srcId="{7DB4517B-AAB9-DF4E-87B9-614589757162}" destId="{539C0799-229B-2C42-9C58-EDD543EED844}" srcOrd="2" destOrd="0" presId="urn:microsoft.com/office/officeart/2005/8/layout/chevron1"/>
    <dgm:cxn modelId="{D2FBBFAF-689D-414A-8080-9361A5EDE863}" type="presParOf" srcId="{7DB4517B-AAB9-DF4E-87B9-614589757162}" destId="{00FA5D08-9BF4-4F4B-845D-A3760B298A91}" srcOrd="3" destOrd="0" presId="urn:microsoft.com/office/officeart/2005/8/layout/chevron1"/>
    <dgm:cxn modelId="{F3AC587B-5F03-284D-BF78-D46F0E554B65}" type="presParOf" srcId="{7DB4517B-AAB9-DF4E-87B9-614589757162}" destId="{4F65EC3D-5C19-DE44-93B2-83EEFECBBE4A}" srcOrd="4" destOrd="0" presId="urn:microsoft.com/office/officeart/2005/8/layout/chevron1"/>
    <dgm:cxn modelId="{01E2A890-1E24-FB45-9489-1252C00D1BF0}" type="presParOf" srcId="{7DB4517B-AAB9-DF4E-87B9-614589757162}" destId="{71D5BEDF-5E78-154D-9544-51A31B81134D}" srcOrd="5" destOrd="0" presId="urn:microsoft.com/office/officeart/2005/8/layout/chevron1"/>
    <dgm:cxn modelId="{A06FD62D-1312-D946-844A-E795632D6B8F}" type="presParOf" srcId="{7DB4517B-AAB9-DF4E-87B9-614589757162}" destId="{72BFFE3C-8AAC-3141-8051-AFBF8BF7927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656A1-6C22-5D48-821F-DB39F39BA14D}">
      <dsp:nvSpPr>
        <dsp:cNvPr id="0" name=""/>
        <dsp:cNvSpPr/>
      </dsp:nvSpPr>
      <dsp:spPr>
        <a:xfrm>
          <a:off x="0" y="384117"/>
          <a:ext cx="3242067" cy="1335502"/>
        </a:xfrm>
        <a:prstGeom prst="chevron">
          <a:avLst/>
        </a:prstGeom>
        <a:gradFill rotWithShape="0">
          <a:gsLst>
            <a:gs pos="0">
              <a:srgbClr val="DD8047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DD8047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DD8047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 Realiza un cálculo de la deuda técnica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667751" y="384117"/>
        <a:ext cx="1906565" cy="1335502"/>
      </dsp:txXfrm>
    </dsp:sp>
    <dsp:sp modelId="{539C0799-229B-2C42-9C58-EDD543EED844}">
      <dsp:nvSpPr>
        <dsp:cNvPr id="0" name=""/>
        <dsp:cNvSpPr/>
      </dsp:nvSpPr>
      <dsp:spPr>
        <a:xfrm>
          <a:off x="2974147" y="384117"/>
          <a:ext cx="2706075" cy="1335502"/>
        </a:xfrm>
        <a:prstGeom prst="chevron">
          <a:avLst/>
        </a:prstGeom>
        <a:gradFill rotWithShape="0">
          <a:gsLst>
            <a:gs pos="0">
              <a:srgbClr val="8DAB8E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rgbClr>
            </a:gs>
            <a:gs pos="50000">
              <a:srgbClr val="8DAB8E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rgbClr>
            </a:gs>
            <a:gs pos="100000">
              <a:srgbClr val="8DAB8E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Permite agregar colecciones de reglas que se revisan durante un análisis.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3641898" y="384117"/>
        <a:ext cx="1370573" cy="1335502"/>
      </dsp:txXfrm>
    </dsp:sp>
    <dsp:sp modelId="{4F65EC3D-5C19-DE44-93B2-83EEFECBBE4A}">
      <dsp:nvSpPr>
        <dsp:cNvPr id="0" name=""/>
        <dsp:cNvSpPr/>
      </dsp:nvSpPr>
      <dsp:spPr>
        <a:xfrm>
          <a:off x="5409615" y="384117"/>
          <a:ext cx="2706075" cy="1335502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Se pueden configurar un conjunto de condiciones que el proyecto debe cumplir antes de que pueda ser lanzado a producción.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6077366" y="384117"/>
        <a:ext cx="1370573" cy="1335502"/>
      </dsp:txXfrm>
    </dsp:sp>
    <dsp:sp modelId="{72BFFE3C-8AAC-3141-8051-AFBF8BF79272}">
      <dsp:nvSpPr>
        <dsp:cNvPr id="0" name=""/>
        <dsp:cNvSpPr/>
      </dsp:nvSpPr>
      <dsp:spPr>
        <a:xfrm>
          <a:off x="7845082" y="384117"/>
          <a:ext cx="3061761" cy="1335502"/>
        </a:xfrm>
        <a:prstGeom prst="chevron">
          <a:avLst/>
        </a:prstGeom>
        <a:gradFill rotWithShape="0">
          <a:gsLst>
            <a:gs pos="0">
              <a:srgbClr val="968C8C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968C8C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968C8C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Desde la vista de </a:t>
          </a:r>
          <a:r>
            <a:rPr lang="es-ES" sz="1000" b="1" kern="1200" dirty="0" err="1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issues</a:t>
          </a: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 podemos gestionar y obtener más detalles cómo:  donde es que se genera el error, una breve descripción del mismo e incluso se ofrecerá una posible solución para corregirlo.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8512833" y="384117"/>
        <a:ext cx="1726259" cy="1335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656A1-6C22-5D48-821F-DB39F39BA14D}">
      <dsp:nvSpPr>
        <dsp:cNvPr id="0" name=""/>
        <dsp:cNvSpPr/>
      </dsp:nvSpPr>
      <dsp:spPr>
        <a:xfrm>
          <a:off x="0" y="370973"/>
          <a:ext cx="3453678" cy="1361791"/>
        </a:xfrm>
        <a:prstGeom prst="chevron">
          <a:avLst/>
        </a:prstGeom>
        <a:solidFill>
          <a:srgbClr val="99FF66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Desde la vista de actividad podemos ver un historial de ejecuciones y sus resultados. Se pueden obtener métricas y observar aspectos como: cobertura de código, código duplicado...</a:t>
          </a:r>
          <a:r>
            <a:rPr lang="es-ES" sz="1000" b="1" kern="1200" dirty="0" err="1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etc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680896" y="370973"/>
        <a:ext cx="2091887" cy="1361791"/>
      </dsp:txXfrm>
    </dsp:sp>
    <dsp:sp modelId="{539C0799-229B-2C42-9C58-EDD543EED844}">
      <dsp:nvSpPr>
        <dsp:cNvPr id="0" name=""/>
        <dsp:cNvSpPr/>
      </dsp:nvSpPr>
      <dsp:spPr>
        <a:xfrm>
          <a:off x="3180555" y="370973"/>
          <a:ext cx="2759344" cy="1361791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Se tiene una versión en la nube (</a:t>
          </a:r>
          <a:r>
            <a:rPr lang="es-ES" sz="1000" b="1" kern="1200" dirty="0" err="1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SonarCloud</a:t>
          </a: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) y no requiere una instalación previa.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3861451" y="370973"/>
        <a:ext cx="1397553" cy="1361791"/>
      </dsp:txXfrm>
    </dsp:sp>
    <dsp:sp modelId="{4F65EC3D-5C19-DE44-93B2-83EEFECBBE4A}">
      <dsp:nvSpPr>
        <dsp:cNvPr id="0" name=""/>
        <dsp:cNvSpPr/>
      </dsp:nvSpPr>
      <dsp:spPr>
        <a:xfrm>
          <a:off x="5663965" y="370973"/>
          <a:ext cx="2759344" cy="1361791"/>
        </a:xfrm>
        <a:prstGeom prst="chevron">
          <a:avLst/>
        </a:prstGeom>
        <a:solidFill>
          <a:srgbClr val="FFCC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Hace referencia tanto a puntos de fallo reales o potenciales en el software, como a puntos débiles de seguridad que pueden ser un foco de un ataque.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6344861" y="370973"/>
        <a:ext cx="1397553" cy="1361791"/>
      </dsp:txXfrm>
    </dsp:sp>
    <dsp:sp modelId="{72BFFE3C-8AAC-3141-8051-AFBF8BF79272}">
      <dsp:nvSpPr>
        <dsp:cNvPr id="0" name=""/>
        <dsp:cNvSpPr/>
      </dsp:nvSpPr>
      <dsp:spPr>
        <a:xfrm>
          <a:off x="8147375" y="370973"/>
          <a:ext cx="2759344" cy="1361791"/>
        </a:xfrm>
        <a:prstGeom prst="chevron">
          <a:avLst/>
        </a:prstGeom>
        <a:solidFill>
          <a:srgbClr val="CC66FF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Cobertura de código que es una medida que permite conocer el porcentaje de código que ha sido probado o validado por </a:t>
          </a:r>
          <a:r>
            <a:rPr lang="es-ES" sz="1000" b="1" kern="1200" dirty="0" err="1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tests</a:t>
          </a:r>
          <a:r>
            <a:rPr lang="es-ES" sz="1000" b="1" kern="1200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.</a:t>
          </a:r>
          <a:endParaRPr lang="en-US" sz="1000" b="1" kern="1200" dirty="0">
            <a:solidFill>
              <a:prstClr val="white"/>
            </a:solidFill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8828271" y="370973"/>
        <a:ext cx="1397553" cy="1361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5798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77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2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1. Title + tex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157798E0-2161-4ABD-B538-1009926D5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37937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279E03E-1DD0-4CC4-B1E6-9ED0C0DA97E0}"/>
              </a:ext>
            </a:extLst>
          </p:cNvPr>
          <p:cNvSpPr/>
          <p:nvPr userDrawn="1"/>
        </p:nvSpPr>
        <p:spPr>
          <a:xfrm>
            <a:off x="1657414" y="1648611"/>
            <a:ext cx="8736842" cy="3792212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FFDB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9E5FE0-804E-4F20-A67F-622084B097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990" y="4009981"/>
            <a:ext cx="965663" cy="5130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B2DA97-CD93-46A2-95CA-F4D71D1EC3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57509" y="885872"/>
            <a:ext cx="1314025" cy="152547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5BB8B7-788F-4893-AC59-6D85934D87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399444" y="4534812"/>
            <a:ext cx="520993" cy="5528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74D07B-3BCE-4890-B3D9-314C999F1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46" t="16547" r="68677" b="33631"/>
          <a:stretch/>
        </p:blipFill>
        <p:spPr>
          <a:xfrm rot="5400000">
            <a:off x="1066323" y="1091843"/>
            <a:ext cx="1525477" cy="3878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83CCA4-3C21-4356-8B3C-0F0EE37D0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97" t="34143" r="-3411" b="36225"/>
          <a:stretch/>
        </p:blipFill>
        <p:spPr>
          <a:xfrm>
            <a:off x="0" y="5052565"/>
            <a:ext cx="617348" cy="2032132"/>
          </a:xfrm>
          <a:prstGeom prst="rect">
            <a:avLst/>
          </a:prstGeom>
        </p:spPr>
      </p:pic>
      <p:sp>
        <p:nvSpPr>
          <p:cNvPr id="30" name="Title 6">
            <a:extLst>
              <a:ext uri="{FF2B5EF4-FFF2-40B4-BE49-F238E27FC236}">
                <a16:creationId xmlns:a16="http://schemas.microsoft.com/office/drawing/2014/main" id="{D676EB44-987B-4756-B92C-98379F0DF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443" y="2318525"/>
            <a:ext cx="6372636" cy="562168"/>
          </a:xfrm>
          <a:prstGeom prst="rect">
            <a:avLst/>
          </a:prstGeom>
        </p:spPr>
        <p:txBody>
          <a:bodyPr/>
          <a:lstStyle>
            <a:lvl1pPr>
              <a:defRPr sz="7000" b="1">
                <a:solidFill>
                  <a:srgbClr val="FFDB00"/>
                </a:solidFill>
              </a:defRPr>
            </a:lvl1pPr>
          </a:lstStyle>
          <a:p>
            <a:r>
              <a:rPr lang="en-US"/>
              <a:t>01.</a:t>
            </a:r>
            <a:endParaRPr lang="en-AR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E66FD9A-DEEB-41E9-9174-57E8D49B67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25149" y="3207566"/>
            <a:ext cx="6053787" cy="355112"/>
          </a:xfrm>
          <a:prstGeom prst="rect">
            <a:avLst/>
          </a:prstGeom>
        </p:spPr>
        <p:txBody>
          <a:bodyPr/>
          <a:lstStyle>
            <a:lvl1pPr>
              <a:defRPr sz="5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/>
          </a:p>
        </p:txBody>
      </p:sp>
      <p:pic>
        <p:nvPicPr>
          <p:cNvPr id="12" name="Picture 11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DEE54CC-964A-4804-B7AB-861979CF23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903"/>
          <a:stretch/>
        </p:blipFill>
        <p:spPr>
          <a:xfrm>
            <a:off x="10608990" y="6175553"/>
            <a:ext cx="1231611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994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FC129-19EB-433B-BAAC-B041EB6B2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235" y="-26054"/>
            <a:ext cx="12286129" cy="69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4389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811458-7400-4BD3-848F-7886341E5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368"/>
          <a:stretch/>
        </p:blipFill>
        <p:spPr>
          <a:xfrm>
            <a:off x="189253" y="5552501"/>
            <a:ext cx="1269869" cy="1250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07E94-F222-4C44-AC50-26D7C75535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97" t="34143" r="-16697" b="36225"/>
          <a:stretch/>
        </p:blipFill>
        <p:spPr>
          <a:xfrm>
            <a:off x="10487496" y="-454831"/>
            <a:ext cx="2063750" cy="2032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78BDA3-FC04-4693-B227-22EC42EFE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30" t="-591" r="14730" b="94600"/>
          <a:stretch/>
        </p:blipFill>
        <p:spPr>
          <a:xfrm rot="5400000">
            <a:off x="-826466" y="826466"/>
            <a:ext cx="2063750" cy="41081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4C8145-E553-48B5-8AC6-F9FB3857F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975" y="618837"/>
            <a:ext cx="9264049" cy="56216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R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6CE242E-C67E-48EC-8DEF-03A66FE2A6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40761" y="1541414"/>
            <a:ext cx="9287263" cy="428461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/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B47E723B-7987-4CE0-B01F-4FB6CA51BC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903"/>
          <a:stretch/>
        </p:blipFill>
        <p:spPr>
          <a:xfrm>
            <a:off x="10608990" y="6175553"/>
            <a:ext cx="1231611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94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80917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6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9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2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530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23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CACB887-6D2E-4F15-8AF9-342F8700ED7B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637E478-0AD1-46DF-B0D3-1A8B5A9077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666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  <p:sldLayoutId id="2147483676" r:id="rId14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openxmlformats.org/officeDocument/2006/relationships/image" Target="../media/image4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menti.com/qxy4oax296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6D14-BEF3-470D-BB53-9999C89814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07BF6-9FB4-4ABC-9378-F0294635A9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ttps://usc-powerpoint.officeapps.live.com/pods/GetClipboardImage.ashx?Id=fa29e04b-aafc-42b7-9ec1-30a376a14c5e&amp;DC=PUS6&amp;pkey=620a8c26-d4b8-4cfc-8e62-a7658651e17a&amp;wdoverrides=GetClipboardImageEnabled:true">
            <a:extLst>
              <a:ext uri="{FF2B5EF4-FFF2-40B4-BE49-F238E27FC236}">
                <a16:creationId xmlns:a16="http://schemas.microsoft.com/office/drawing/2014/main" id="{03383F6E-599C-46B1-A205-449B7ECB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3D86060-483A-4306-9333-4076CE255EE3}"/>
              </a:ext>
            </a:extLst>
          </p:cNvPr>
          <p:cNvSpPr txBox="1">
            <a:spLocks/>
          </p:cNvSpPr>
          <p:nvPr/>
        </p:nvSpPr>
        <p:spPr>
          <a:xfrm>
            <a:off x="803975" y="673400"/>
            <a:ext cx="5677036" cy="28973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spc="3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Programa de Entrenamiento Intensivo  - IT OPS</a:t>
            </a:r>
            <a:endParaRPr lang="en-US" sz="4800" spc="3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A6E92-0B9C-4F45-88D8-4BDD9053628D}"/>
              </a:ext>
            </a:extLst>
          </p:cNvPr>
          <p:cNvSpPr txBox="1">
            <a:spLocks/>
          </p:cNvSpPr>
          <p:nvPr/>
        </p:nvSpPr>
        <p:spPr>
          <a:xfrm>
            <a:off x="7706544" y="4063002"/>
            <a:ext cx="5139626" cy="10491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spc="3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Bienvenidos al Día 3</a:t>
            </a:r>
            <a:endParaRPr lang="en-US" sz="2800" spc="3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02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lujo de trabajo de CI/CD en Cloud Application Manager y Jenkins">
            <a:extLst>
              <a:ext uri="{FF2B5EF4-FFF2-40B4-BE49-F238E27FC236}">
                <a16:creationId xmlns:a16="http://schemas.microsoft.com/office/drawing/2014/main" id="{FD4779F6-85FF-4072-9F27-2111AA9687CF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5" r="8750"/>
          <a:stretch/>
        </p:blipFill>
        <p:spPr bwMode="auto">
          <a:xfrm>
            <a:off x="952359" y="143339"/>
            <a:ext cx="10875818" cy="589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2290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50290DB-389D-4C23-B6FF-A62A0D7D9031}"/>
              </a:ext>
            </a:extLst>
          </p:cNvPr>
          <p:cNvGrpSpPr/>
          <p:nvPr/>
        </p:nvGrpSpPr>
        <p:grpSpPr>
          <a:xfrm>
            <a:off x="0" y="4688806"/>
            <a:ext cx="12192000" cy="2195698"/>
            <a:chOff x="0" y="4688806"/>
            <a:chExt cx="12192000" cy="21956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034435-B696-4613-8F41-7961F76E7275}"/>
                </a:ext>
              </a:extLst>
            </p:cNvPr>
            <p:cNvSpPr/>
            <p:nvPr/>
          </p:nvSpPr>
          <p:spPr>
            <a:xfrm>
              <a:off x="0" y="4688806"/>
              <a:ext cx="12192000" cy="2195698"/>
            </a:xfrm>
            <a:prstGeom prst="rect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9A7F5F-B8EB-46B2-B108-C360370EA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91134" y="5604658"/>
              <a:ext cx="1268774" cy="835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6BCC39-1AAD-4AFC-8DB0-060FFCF13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290" y="5391079"/>
              <a:ext cx="1273472" cy="12719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694CB1-3626-4527-A83C-0745C8A1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931" y="5585877"/>
              <a:ext cx="1615443" cy="9052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B33E2B-D77A-48D8-836F-E7B9EDDCC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15988" y="5043918"/>
              <a:ext cx="905258" cy="19141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289F1A-D732-45FC-9A75-715B4DE4B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113218" y="5216664"/>
              <a:ext cx="590842" cy="157955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54FEFB-C238-42AA-A302-EDB21E6B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585" y="5735815"/>
              <a:ext cx="2417069" cy="530353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0256413-80B3-46EF-8855-50300C5E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21" y="322267"/>
            <a:ext cx="10396331" cy="1019595"/>
          </a:xfrm>
        </p:spPr>
        <p:txBody>
          <a:bodyPr>
            <a:normAutofit fontScale="90000"/>
          </a:bodyPr>
          <a:lstStyle/>
          <a:p>
            <a:r>
              <a:rPr lang="es-MX" sz="3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Hacer CI/CD de la mano de algunas herramientas</a:t>
            </a:r>
            <a:endParaRPr lang="en-US" sz="3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FE6DCB-28A0-4336-A5BB-045BD8EF97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78" y="1252951"/>
            <a:ext cx="2602438" cy="2602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77D05E-7E66-42D2-A233-5B5DDC3FF1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0" y="1436851"/>
            <a:ext cx="2806591" cy="11730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4CDBEF-443B-479A-A0A3-8B480E87A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35" y="2433629"/>
            <a:ext cx="6556074" cy="34562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C015BF-D4CF-4322-9472-D9538F4AB7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21" y="1448545"/>
            <a:ext cx="2602438" cy="26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929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C532-FC06-475B-A397-902DBE1C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919F28-5908-4E2C-B357-D8C3E3845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B7F3E92-6BEE-47DE-9F77-9817AD8BC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75873" r="59107" b="6138"/>
          <a:stretch/>
        </p:blipFill>
        <p:spPr>
          <a:xfrm>
            <a:off x="341086" y="5221513"/>
            <a:ext cx="2061028" cy="1233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F3F98-D4B3-4F19-8060-B2A1E5ABB44B}"/>
              </a:ext>
            </a:extLst>
          </p:cNvPr>
          <p:cNvSpPr txBox="1"/>
          <p:nvPr/>
        </p:nvSpPr>
        <p:spPr>
          <a:xfrm>
            <a:off x="152400" y="0"/>
            <a:ext cx="6981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 spc="300" dirty="0">
                <a:solidFill>
                  <a:schemeClr val="bg1"/>
                </a:solidFill>
                <a:latin typeface="Calibri" panose="020F0502020204030204"/>
              </a:rPr>
              <a:t>Porqué Git?</a:t>
            </a:r>
            <a:endParaRPr lang="en-US" sz="7200" b="1" spc="3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07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0926ECE-B9AF-4778-A631-AE571E65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46957"/>
            <a:ext cx="1750287" cy="1115786"/>
          </a:xfrm>
        </p:spPr>
        <p:txBody>
          <a:bodyPr>
            <a:normAutofit/>
          </a:bodyPr>
          <a:lstStyle/>
          <a:p>
            <a:r>
              <a:rPr lang="es-MX" sz="5400" dirty="0"/>
              <a:t>Git</a:t>
            </a:r>
            <a:r>
              <a:rPr lang="es-MX" sz="5400" b="1" dirty="0"/>
              <a:t>      </a:t>
            </a:r>
            <a:endParaRPr lang="en-US" sz="54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5A08D8-6084-47C9-BD23-67759EBCC00B}"/>
              </a:ext>
            </a:extLst>
          </p:cNvPr>
          <p:cNvSpPr txBox="1">
            <a:spLocks/>
          </p:cNvSpPr>
          <p:nvPr/>
        </p:nvSpPr>
        <p:spPr>
          <a:xfrm>
            <a:off x="5413830" y="1435101"/>
            <a:ext cx="6164356" cy="304981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s-ES" sz="1800" spc="300" dirty="0">
                <a:solidFill>
                  <a:schemeClr val="tx1"/>
                </a:solidFill>
                <a:latin typeface="Calibri" panose="020F0502020204030204"/>
              </a:rPr>
              <a:t>Es un software de control de versiones diseñado pensando en la eficiencia, la confiabilidad y compatibilidad del mantenimiento de versiones de aplicaciones cuando estas tienen un gran número de archivos de código fuente.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s-ES" sz="1800" spc="300" dirty="0">
                <a:solidFill>
                  <a:schemeClr val="tx1"/>
                </a:solidFill>
                <a:latin typeface="Calibri" panose="020F0502020204030204"/>
              </a:rPr>
              <a:t>Con Git vamos a poder tener control absoluto de todo lo que pasa en el código  y controlar todos los cambios que se hacen en nuestra aplicación.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54417-59F1-418B-BFA0-E28FD7AFD1D2}"/>
              </a:ext>
            </a:extLst>
          </p:cNvPr>
          <p:cNvSpPr txBox="1"/>
          <p:nvPr/>
        </p:nvSpPr>
        <p:spPr>
          <a:xfrm>
            <a:off x="1303129" y="4322250"/>
            <a:ext cx="10292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pc="300" dirty="0">
                <a:latin typeface="Calibri" panose="020F0502020204030204"/>
              </a:rPr>
              <a:t>Vamos a poder trabajar en equipo de una manera sencilla y optimizada, de forma que si tenemos dos o tres personas trabajando en ciertas funcionalidades del proyecto, cada una de ellas podrá trabajar en su propia parte del código. </a:t>
            </a:r>
          </a:p>
          <a:p>
            <a:pPr algn="just"/>
            <a:endParaRPr lang="es-ES" spc="300" dirty="0">
              <a:latin typeface="Calibri" panose="020F0502020204030204"/>
            </a:endParaRPr>
          </a:p>
          <a:p>
            <a:pPr algn="just"/>
            <a:r>
              <a:rPr lang="es-ES" spc="300" dirty="0">
                <a:latin typeface="Calibri" panose="020F0502020204030204"/>
              </a:rPr>
              <a:t>Podrán mezclar los cambios con los de otros compañeros de manera perfecta sin generar ningún tipo de fallo y de forma rápida.</a:t>
            </a:r>
            <a:endParaRPr lang="en-US" spc="300" dirty="0">
              <a:latin typeface="Calibri" panose="020F0502020204030204"/>
            </a:endParaRPr>
          </a:p>
          <a:p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92DBF835-FFB9-42DF-9798-583F61E3E0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70"/>
          <a:stretch/>
        </p:blipFill>
        <p:spPr>
          <a:xfrm>
            <a:off x="1312203" y="1329999"/>
            <a:ext cx="3653183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C17831-72A5-45BC-B033-88DD84F3E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64" y="3272579"/>
            <a:ext cx="1065463" cy="6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2593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2DCC28-D15B-423B-B24C-375513B9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4943"/>
          </a:xfrm>
        </p:spPr>
        <p:txBody>
          <a:bodyPr>
            <a:normAutofit/>
          </a:bodyPr>
          <a:lstStyle/>
          <a:p>
            <a:r>
              <a:rPr lang="es-MX" sz="48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Beneficios de Git</a:t>
            </a:r>
            <a:endParaRPr lang="en-US" sz="48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B810F9DF-98FF-4DB9-B6B0-3DD61214A82A}"/>
              </a:ext>
            </a:extLst>
          </p:cNvPr>
          <p:cNvSpPr txBox="1">
            <a:spLocks/>
          </p:cNvSpPr>
          <p:nvPr/>
        </p:nvSpPr>
        <p:spPr>
          <a:xfrm>
            <a:off x="1371600" y="1752600"/>
            <a:ext cx="10312400" cy="4419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spc="300">
                <a:solidFill>
                  <a:schemeClr val="tx1"/>
                </a:solidFill>
                <a:latin typeface="Calibri" panose="020F0502020204030204"/>
              </a:rPr>
              <a:t>Rapidez en la gestión de ramas, debido a que Git nos dice que un cambio será fusionado mucho más frecuentemente de lo que se escribe originalmente.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s-ES" sz="1800" spc="300">
              <a:solidFill>
                <a:schemeClr val="tx1"/>
              </a:solidFill>
              <a:latin typeface="Calibri" panose="020F0502020204030204"/>
            </a:endParaRPr>
          </a:p>
          <a:p>
            <a:pPr algn="just"/>
            <a:r>
              <a:rPr lang="es-ES" sz="1800" spc="300">
                <a:solidFill>
                  <a:schemeClr val="tx1"/>
                </a:solidFill>
                <a:latin typeface="Calibri" panose="020F0502020204030204"/>
              </a:rPr>
              <a:t>Gestión distribuida; Los cambios se importan como ramas adicionales y pueden ser fusionados de la misma manera como se hace en la rama local.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s-ES" sz="1800" spc="300">
              <a:solidFill>
                <a:schemeClr val="tx1"/>
              </a:solidFill>
              <a:latin typeface="Calibri" panose="020F0502020204030204"/>
            </a:endParaRPr>
          </a:p>
          <a:p>
            <a:pPr algn="just"/>
            <a:r>
              <a:rPr lang="en-US" sz="1800" spc="300">
                <a:solidFill>
                  <a:schemeClr val="tx1"/>
                </a:solidFill>
                <a:latin typeface="Calibri" panose="020F0502020204030204"/>
              </a:rPr>
              <a:t>Realmacenamiento periódico en paquetes.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1800" spc="300">
              <a:solidFill>
                <a:schemeClr val="tx1"/>
              </a:solidFill>
              <a:latin typeface="Calibri" panose="020F0502020204030204"/>
            </a:endParaRPr>
          </a:p>
          <a:p>
            <a:pPr algn="just"/>
            <a:r>
              <a:rPr lang="es-ES" sz="1800" spc="300">
                <a:solidFill>
                  <a:schemeClr val="tx1"/>
                </a:solidFill>
                <a:latin typeface="Calibri" panose="020F0502020204030204"/>
              </a:rPr>
              <a:t>Proporciona un listado de los cambios(commits) y podemos volver atrás en el tiempo a cualquiera de esos cambios o commits.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1800" spc="300">
              <a:solidFill>
                <a:schemeClr val="tx1"/>
              </a:solidFill>
              <a:latin typeface="Calibri" panose="020F0502020204030204"/>
            </a:endParaRPr>
          </a:p>
          <a:p>
            <a:pPr algn="just"/>
            <a:r>
              <a:rPr lang="es-ES" sz="1800" spc="300">
                <a:solidFill>
                  <a:schemeClr val="tx1"/>
                </a:solidFill>
                <a:latin typeface="Calibri" panose="020F0502020204030204"/>
              </a:rPr>
              <a:t>Gestión eficiente de proyectos grandes.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1585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6D6D-161A-47AA-803D-83200A38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ADCAB-1E96-4644-9D9C-28192D2F3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5" r="41071"/>
          <a:stretch/>
        </p:blipFill>
        <p:spPr>
          <a:xfrm>
            <a:off x="0" y="-10886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3946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F47855-22A8-4522-914C-F1FB57C89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Jenkins</a:t>
            </a:r>
            <a:endParaRPr lang="en-US" sz="40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61E7D0D-351C-4972-A56A-610B3C3D3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5" r="30897"/>
          <a:stretch/>
        </p:blipFill>
        <p:spPr>
          <a:xfrm>
            <a:off x="8653668" y="0"/>
            <a:ext cx="3538332" cy="4004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F1F615-3D90-4754-8B0D-A2AB7BB5C16A}"/>
              </a:ext>
            </a:extLst>
          </p:cNvPr>
          <p:cNvSpPr txBox="1">
            <a:spLocks/>
          </p:cNvSpPr>
          <p:nvPr/>
        </p:nvSpPr>
        <p:spPr>
          <a:xfrm>
            <a:off x="1000539" y="1800988"/>
            <a:ext cx="7467600" cy="4091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pc="300" dirty="0">
                <a:solidFill>
                  <a:schemeClr val="tx1"/>
                </a:solidFill>
                <a:latin typeface="Calibri" panose="020F0502020204030204"/>
              </a:rPr>
              <a:t>Es un sistema desplegado en un servidor que nos ayuda en la tarea de hacer integración continua y programar tareas automáticas cuando ocurra una determinada acción</a:t>
            </a:r>
            <a:r>
              <a:rPr lang="es-MX" spc="300" dirty="0">
                <a:solidFill>
                  <a:schemeClr val="tx1"/>
                </a:solidFill>
                <a:latin typeface="Calibri" panose="020F0502020204030204"/>
              </a:rPr>
              <a:t>. </a:t>
            </a:r>
          </a:p>
          <a:p>
            <a:pPr algn="just"/>
            <a:r>
              <a:rPr lang="es-ES" spc="300" dirty="0">
                <a:solidFill>
                  <a:schemeClr val="tx1"/>
                </a:solidFill>
                <a:latin typeface="Calibri" panose="020F0502020204030204"/>
              </a:rPr>
              <a:t>La base de Jenkins son las tareas, donde indicamos qué es lo que hay que hacer en un </a:t>
            </a:r>
            <a:r>
              <a:rPr lang="es-ES" spc="300" dirty="0" err="1">
                <a:solidFill>
                  <a:schemeClr val="tx1"/>
                </a:solidFill>
                <a:latin typeface="Calibri" panose="020F0502020204030204"/>
              </a:rPr>
              <a:t>build</a:t>
            </a:r>
            <a:r>
              <a:rPr lang="es-ES" spc="300" dirty="0">
                <a:solidFill>
                  <a:schemeClr val="tx1"/>
                </a:solidFill>
                <a:latin typeface="Calibri" panose="020F0502020204030204"/>
              </a:rPr>
              <a:t>.</a:t>
            </a:r>
          </a:p>
          <a:p>
            <a:pPr algn="just"/>
            <a:r>
              <a:rPr lang="es-ES" spc="300" dirty="0">
                <a:solidFill>
                  <a:schemeClr val="tx1"/>
                </a:solidFill>
                <a:latin typeface="Calibri" panose="020F0502020204030204"/>
              </a:rPr>
              <a:t>Jenkins se integra a la perfección con Git para poder ejecutar tareas con determinadas acciones Git, además de esta integración, también tiene la posibilidad de instalar muchos </a:t>
            </a:r>
            <a:r>
              <a:rPr lang="es-ES" spc="300" dirty="0" err="1">
                <a:solidFill>
                  <a:schemeClr val="tx1"/>
                </a:solidFill>
                <a:latin typeface="Calibri" panose="020F0502020204030204"/>
              </a:rPr>
              <a:t>plugins</a:t>
            </a:r>
            <a:r>
              <a:rPr lang="es-ES" spc="300" dirty="0">
                <a:solidFill>
                  <a:schemeClr val="tx1"/>
                </a:solidFill>
                <a:latin typeface="Calibri" panose="020F0502020204030204"/>
              </a:rPr>
              <a:t> para extender su funcionalidad.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851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7B6E-8821-4B14-A728-899FC120B2BC}"/>
              </a:ext>
            </a:extLst>
          </p:cNvPr>
          <p:cNvSpPr txBox="1">
            <a:spLocks/>
          </p:cNvSpPr>
          <p:nvPr/>
        </p:nvSpPr>
        <p:spPr>
          <a:xfrm>
            <a:off x="1295399" y="212032"/>
            <a:ext cx="9677401" cy="35814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pc="300" dirty="0">
                <a:solidFill>
                  <a:schemeClr val="tx1"/>
                </a:solidFill>
                <a:latin typeface="Calibri" panose="020F0502020204030204"/>
              </a:rPr>
              <a:t>Una de las cosas buenas que tiene Jenkins es que además de poder ayudarte a integrar el código periódicamente, puede actuar como herramienta que sirva de enlace en todo el proceso de desarrollo.</a:t>
            </a:r>
          </a:p>
          <a:p>
            <a:pPr algn="just"/>
            <a:r>
              <a:rPr lang="es-ES" spc="300" dirty="0">
                <a:solidFill>
                  <a:schemeClr val="tx1"/>
                </a:solidFill>
                <a:latin typeface="Calibri" panose="020F0502020204030204"/>
              </a:rPr>
              <a:t>Desde Jenkins podrás indicar que se lancen métricas de calidad y visualizar los resultados dentro de la misma herramienta. </a:t>
            </a:r>
          </a:p>
          <a:p>
            <a:pPr algn="just"/>
            <a:r>
              <a:rPr lang="es-ES" spc="300" dirty="0">
                <a:solidFill>
                  <a:schemeClr val="tx1"/>
                </a:solidFill>
                <a:latin typeface="Calibri" panose="020F0502020204030204"/>
              </a:rPr>
              <a:t>También podrás ver el resultado de los </a:t>
            </a:r>
            <a:r>
              <a:rPr lang="es-ES" spc="300" dirty="0" err="1">
                <a:solidFill>
                  <a:schemeClr val="tx1"/>
                </a:solidFill>
                <a:latin typeface="Calibri" panose="020F0502020204030204"/>
              </a:rPr>
              <a:t>tests</a:t>
            </a:r>
            <a:r>
              <a:rPr lang="es-ES" spc="300" dirty="0">
                <a:solidFill>
                  <a:schemeClr val="tx1"/>
                </a:solidFill>
                <a:latin typeface="Calibri" panose="020F0502020204030204"/>
              </a:rPr>
              <a:t>, generar y visualizar la documentación del proyecto o incluso pasar una versión estable del software al entorno de QA para ser probado, a </a:t>
            </a:r>
            <a:r>
              <a:rPr lang="es-ES" spc="300" dirty="0" err="1">
                <a:solidFill>
                  <a:schemeClr val="tx1"/>
                </a:solidFill>
                <a:latin typeface="Calibri" panose="020F0502020204030204"/>
              </a:rPr>
              <a:t>pre-producción</a:t>
            </a:r>
            <a:r>
              <a:rPr lang="es-ES" spc="300" dirty="0">
                <a:solidFill>
                  <a:schemeClr val="tx1"/>
                </a:solidFill>
                <a:latin typeface="Calibri" panose="020F0502020204030204"/>
              </a:rPr>
              <a:t> o producción.</a:t>
            </a:r>
          </a:p>
        </p:txBody>
      </p:sp>
      <p:pic>
        <p:nvPicPr>
          <p:cNvPr id="4" name="Picture 2" descr="https://www.javiergarzas.com/wp-content/uploads/2014/05/jenkins.png">
            <a:extLst>
              <a:ext uri="{FF2B5EF4-FFF2-40B4-BE49-F238E27FC236}">
                <a16:creationId xmlns:a16="http://schemas.microsoft.com/office/drawing/2014/main" id="{23E17F8F-17FC-4342-B7B5-2F4343F34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38" y="3570943"/>
            <a:ext cx="6878086" cy="316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00678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3281-68F9-4EA1-A2BE-282B0E13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A3B5D9-CCA5-421F-BDDA-F40E07C3F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47" y="1732000"/>
            <a:ext cx="5279706" cy="3581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EECFE-E3E0-4762-9F82-A6A55FB2A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00" y="1439087"/>
            <a:ext cx="4876800" cy="3171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D50979-329D-4071-92BB-0DD4755EB3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B4F07C-C0AF-4DBD-9EAD-602D23F1D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925" r="32889" b="68200"/>
          <a:stretch/>
        </p:blipFill>
        <p:spPr>
          <a:xfrm>
            <a:off x="29027" y="351981"/>
            <a:ext cx="12162973" cy="1087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762AB3-F7C5-4A58-BE24-A58E60C3FCB3}"/>
              </a:ext>
            </a:extLst>
          </p:cNvPr>
          <p:cNvSpPr txBox="1"/>
          <p:nvPr/>
        </p:nvSpPr>
        <p:spPr>
          <a:xfrm>
            <a:off x="391884" y="351981"/>
            <a:ext cx="10755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spc="300" dirty="0">
                <a:solidFill>
                  <a:schemeClr val="bg1"/>
                </a:solidFill>
                <a:latin typeface="Calibri" panose="020F0502020204030204"/>
              </a:rPr>
              <a:t>Para qué me sirve Bitbucket?</a:t>
            </a:r>
            <a:endParaRPr lang="en-US" sz="6000" b="1" spc="3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2248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224D83-9C3A-447A-A7D8-EF95926F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337" y="332132"/>
            <a:ext cx="8395253" cy="2348948"/>
          </a:xfrm>
        </p:spPr>
        <p:txBody>
          <a:bodyPr>
            <a:normAutofit/>
          </a:bodyPr>
          <a:lstStyle/>
          <a:p>
            <a: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Bitbucket</a:t>
            </a:r>
            <a:b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s-ES" sz="2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Es un software de control de versión que permite llevar un mantenimiento de su proyecto y poder volver atrás fácilmente en caso de cometer un fallo</a:t>
            </a:r>
            <a:r>
              <a:rPr lang="es-ES" sz="22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.</a:t>
            </a:r>
            <a:endParaRPr lang="en-US" sz="40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2EAC6E-CE7C-4606-8770-DCA0C6D67C9D}"/>
              </a:ext>
            </a:extLst>
          </p:cNvPr>
          <p:cNvSpPr txBox="1">
            <a:spLocks/>
          </p:cNvSpPr>
          <p:nvPr/>
        </p:nvSpPr>
        <p:spPr>
          <a:xfrm>
            <a:off x="1199320" y="2635940"/>
            <a:ext cx="8395253" cy="3335821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spc="300">
                <a:solidFill>
                  <a:schemeClr val="tx1"/>
                </a:solidFill>
                <a:latin typeface="Calibri" panose="020F0502020204030204"/>
              </a:rPr>
              <a:t>Ofrece a los equipos un lugar para planificar proyectos, colaborar en el código, probar e implementar.</a:t>
            </a:r>
          </a:p>
          <a:p>
            <a:pPr algn="just"/>
            <a:r>
              <a:rPr lang="en-US" sz="1600" spc="300">
                <a:solidFill>
                  <a:schemeClr val="tx1"/>
                </a:solidFill>
                <a:latin typeface="Calibri" panose="020F0502020204030204"/>
              </a:rPr>
              <a:t>Permite a todos los usuarios gratuitos elegir un controlador de versiones.</a:t>
            </a:r>
          </a:p>
          <a:p>
            <a:pPr algn="just"/>
            <a:r>
              <a:rPr lang="es-ES" sz="1600" spc="300">
                <a:solidFill>
                  <a:schemeClr val="tx1"/>
                </a:solidFill>
                <a:latin typeface="Calibri" panose="020F0502020204030204"/>
              </a:rPr>
              <a:t>Ofrece una serie de herramientas para el control de errores, integración con software de comunicación entre colaboradores.</a:t>
            </a:r>
          </a:p>
          <a:p>
            <a:pPr algn="just"/>
            <a:r>
              <a:rPr lang="en-US" sz="1600" spc="300">
                <a:solidFill>
                  <a:schemeClr val="tx1"/>
                </a:solidFill>
                <a:latin typeface="Calibri" panose="020F0502020204030204"/>
              </a:rPr>
              <a:t>Bitbucket Pipelines con Deployments le permite crear, probar e implementar con CI / CD de manera integrada.</a:t>
            </a:r>
          </a:p>
          <a:p>
            <a:pPr algn="just"/>
            <a:r>
              <a:rPr lang="es-ES" sz="1600" spc="300">
                <a:solidFill>
                  <a:schemeClr val="tx1"/>
                </a:solidFill>
                <a:latin typeface="Calibri" panose="020F0502020204030204"/>
              </a:rPr>
              <a:t>Tiene opciones de control de actividad de cada repositorio en cualquier momento para que el desarrollador no tenga que utilizar herramientas externas.</a:t>
            </a:r>
            <a:endParaRPr lang="en-US" sz="1600" spc="300" dirty="0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BBB50-72B5-4089-BD09-A314C3C52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 b="34423"/>
          <a:stretch/>
        </p:blipFill>
        <p:spPr>
          <a:xfrm rot="16200000">
            <a:off x="7517296" y="2183294"/>
            <a:ext cx="6858001" cy="2491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54014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E17E48-3FBA-454B-8C8F-508755354594}"/>
              </a:ext>
            </a:extLst>
          </p:cNvPr>
          <p:cNvSpPr txBox="1">
            <a:spLocks/>
          </p:cNvSpPr>
          <p:nvPr/>
        </p:nvSpPr>
        <p:spPr>
          <a:xfrm>
            <a:off x="1867161" y="1575025"/>
            <a:ext cx="6785113" cy="33229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72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Haciendo CI/CD con: </a:t>
            </a:r>
          </a:p>
          <a:p>
            <a:pPr marL="0" indent="0" defTabSz="914172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+ Git</a:t>
            </a:r>
          </a:p>
          <a:p>
            <a:pPr marL="0" indent="0" defTabSz="914172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+ Jenkins </a:t>
            </a:r>
          </a:p>
          <a:p>
            <a:pPr marL="0" indent="0" defTabSz="914172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+ Bitbucket</a:t>
            </a:r>
          </a:p>
          <a:p>
            <a:pPr marL="0" indent="0" defTabSz="914172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+ SonarQube </a:t>
            </a:r>
          </a:p>
          <a:p>
            <a:pPr marL="0" indent="0" defTabSz="914172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Text Placeholder 28">
            <a:extLst>
              <a:ext uri="{FF2B5EF4-FFF2-40B4-BE49-F238E27FC236}">
                <a16:creationId xmlns:a16="http://schemas.microsoft.com/office/drawing/2014/main" id="{98C8DC9B-2409-4D67-A235-378C2771D67D}"/>
              </a:ext>
            </a:extLst>
          </p:cNvPr>
          <p:cNvSpPr txBox="1">
            <a:spLocks/>
          </p:cNvSpPr>
          <p:nvPr/>
        </p:nvSpPr>
        <p:spPr>
          <a:xfrm>
            <a:off x="8166340" y="4444474"/>
            <a:ext cx="3480228" cy="1195737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Presentado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 por: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     Axel </a:t>
            </a:r>
            <a:r>
              <a:rPr lang="es-MX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Lambruna</a:t>
            </a:r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t>     Lucia López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836874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5B68DC9-7362-4792-95E0-B2EAD0A1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64" y="147475"/>
            <a:ext cx="9601200" cy="1485900"/>
          </a:xfrm>
        </p:spPr>
        <p:txBody>
          <a:bodyPr/>
          <a:lstStyle/>
          <a:p>
            <a: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Ventajas de usar Bitbucket</a:t>
            </a:r>
            <a:endParaRPr lang="en-US" sz="40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D4A999-144D-43D7-8DCC-25D1B4478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7700074"/>
              </p:ext>
            </p:extLst>
          </p:nvPr>
        </p:nvGraphicFramePr>
        <p:xfrm>
          <a:off x="3299329" y="3827623"/>
          <a:ext cx="9133741" cy="2152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F45F2F4-41B8-4E3A-96E6-A17734093D18}"/>
              </a:ext>
            </a:extLst>
          </p:cNvPr>
          <p:cNvGrpSpPr/>
          <p:nvPr/>
        </p:nvGrpSpPr>
        <p:grpSpPr>
          <a:xfrm>
            <a:off x="3416511" y="3242414"/>
            <a:ext cx="1995508" cy="2568523"/>
            <a:chOff x="276527" y="2101519"/>
            <a:chExt cx="1995508" cy="2568523"/>
          </a:xfrm>
          <a:solidFill>
            <a:srgbClr val="66FF66"/>
          </a:solidFill>
        </p:grpSpPr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611E767D-50EB-4759-BE40-11E6F52734EC}"/>
                </a:ext>
              </a:extLst>
            </p:cNvPr>
            <p:cNvSpPr/>
            <p:nvPr/>
          </p:nvSpPr>
          <p:spPr>
            <a:xfrm rot="10800000">
              <a:off x="276527" y="2101519"/>
              <a:ext cx="1995508" cy="2568523"/>
            </a:xfrm>
            <a:prstGeom prst="round2SameRect">
              <a:avLst>
                <a:gd name="adj1" fmla="val 10500"/>
                <a:gd name="adj2" fmla="val 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Top Corners Rounded 4">
              <a:extLst>
                <a:ext uri="{FF2B5EF4-FFF2-40B4-BE49-F238E27FC236}">
                  <a16:creationId xmlns:a16="http://schemas.microsoft.com/office/drawing/2014/main" id="{4E39BA85-28CF-4990-B184-A077BF5131C8}"/>
                </a:ext>
              </a:extLst>
            </p:cNvPr>
            <p:cNvSpPr txBox="1"/>
            <p:nvPr/>
          </p:nvSpPr>
          <p:spPr>
            <a:xfrm rot="21600000">
              <a:off x="337896" y="2101519"/>
              <a:ext cx="1872770" cy="2507154"/>
            </a:xfrm>
            <a:prstGeom prst="rect">
              <a:avLst/>
            </a:prstGeom>
            <a:solidFill>
              <a:srgbClr val="99FF66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2456" tIns="92456" rIns="92456" bIns="92456" numCol="1" spcCol="1270" anchor="t" anchorCtr="0">
              <a:noAutofit/>
            </a:bodyPr>
            <a:lstStyle>
              <a:defPPr>
                <a:defRPr lang="en-US"/>
              </a:defPPr>
              <a:lvl1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160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s-ES" dirty="0"/>
                <a:t>Te permite Compilar, probar e implementar con CI/CD integrado. </a:t>
              </a:r>
            </a:p>
            <a:p>
              <a:r>
                <a:rPr lang="es-ES" dirty="0"/>
                <a:t>Tiene la facilidad de personalizar la configuración como código y de los ciclos de </a:t>
              </a:r>
              <a:r>
                <a:rPr lang="es-ES" dirty="0" err="1"/>
                <a:t>feedback</a:t>
              </a:r>
              <a:r>
                <a:rPr lang="es-ES" dirty="0"/>
                <a:t> rápidos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C86014-0C92-4136-9572-08431FEEDBB1}"/>
              </a:ext>
            </a:extLst>
          </p:cNvPr>
          <p:cNvGrpSpPr/>
          <p:nvPr/>
        </p:nvGrpSpPr>
        <p:grpSpPr>
          <a:xfrm>
            <a:off x="5611570" y="3238335"/>
            <a:ext cx="1995508" cy="2572602"/>
            <a:chOff x="2471586" y="2097440"/>
            <a:chExt cx="1995508" cy="2572602"/>
          </a:xfrm>
        </p:grpSpPr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DE45BBA1-03B7-41E0-839C-E2AFED13D54F}"/>
                </a:ext>
              </a:extLst>
            </p:cNvPr>
            <p:cNvSpPr/>
            <p:nvPr/>
          </p:nvSpPr>
          <p:spPr>
            <a:xfrm rot="10800000">
              <a:off x="2471586" y="2101519"/>
              <a:ext cx="1995508" cy="2568523"/>
            </a:xfrm>
            <a:prstGeom prst="round2SameRect">
              <a:avLst>
                <a:gd name="adj1" fmla="val 10500"/>
                <a:gd name="adj2" fmla="val 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2944118"/>
                <a:satOff val="9586"/>
                <a:lumOff val="3333"/>
                <a:alphaOff val="0"/>
              </a:schemeClr>
            </a:fillRef>
            <a:effectRef idx="3">
              <a:schemeClr val="accent5">
                <a:hueOff val="2944118"/>
                <a:satOff val="9586"/>
                <a:lumOff val="333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Top Corners Rounded 6">
              <a:extLst>
                <a:ext uri="{FF2B5EF4-FFF2-40B4-BE49-F238E27FC236}">
                  <a16:creationId xmlns:a16="http://schemas.microsoft.com/office/drawing/2014/main" id="{6F5441FA-41E8-4F6A-BC46-3D6F4E3C5FFB}"/>
                </a:ext>
              </a:extLst>
            </p:cNvPr>
            <p:cNvSpPr txBox="1"/>
            <p:nvPr/>
          </p:nvSpPr>
          <p:spPr>
            <a:xfrm>
              <a:off x="2492942" y="2097440"/>
              <a:ext cx="1872770" cy="2507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2456" tIns="92456" rIns="92456" bIns="92456" numCol="1" spcCol="1270" anchor="t" anchorCtr="0">
              <a:noAutofit/>
            </a:bodyPr>
            <a:lstStyle>
              <a:defPPr>
                <a:defRPr lang="en-US"/>
              </a:defPPr>
              <a:lvl1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160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s-ES" dirty="0"/>
                <a:t>Puedes visualizar tus flujos de trabajo. Qué y quién está modificando tus repositorios.</a:t>
              </a:r>
            </a:p>
            <a:p>
              <a:r>
                <a:rPr lang="es-ES" dirty="0"/>
                <a:t>Te da una mejora en estructura, planeación y seguimiento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0162A8-70EA-45B1-A1AF-FFF8D5BB9D98}"/>
              </a:ext>
            </a:extLst>
          </p:cNvPr>
          <p:cNvGrpSpPr/>
          <p:nvPr/>
        </p:nvGrpSpPr>
        <p:grpSpPr>
          <a:xfrm>
            <a:off x="7790244" y="3277621"/>
            <a:ext cx="1995508" cy="2568523"/>
            <a:chOff x="4666645" y="2101519"/>
            <a:chExt cx="1995508" cy="2568523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7EC4A117-2E5C-4CFC-BA83-9381D7C87C06}"/>
                </a:ext>
              </a:extLst>
            </p:cNvPr>
            <p:cNvSpPr/>
            <p:nvPr/>
          </p:nvSpPr>
          <p:spPr>
            <a:xfrm rot="10800000">
              <a:off x="4666645" y="2101519"/>
              <a:ext cx="1995508" cy="2568523"/>
            </a:xfrm>
            <a:prstGeom prst="round2SameRect">
              <a:avLst>
                <a:gd name="adj1" fmla="val 10500"/>
                <a:gd name="adj2" fmla="val 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5888237"/>
                <a:satOff val="19172"/>
                <a:lumOff val="6667"/>
                <a:alphaOff val="0"/>
              </a:schemeClr>
            </a:fillRef>
            <a:effectRef idx="3">
              <a:schemeClr val="accent5">
                <a:hueOff val="5888237"/>
                <a:satOff val="19172"/>
                <a:lumOff val="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Top Corners Rounded 8">
              <a:extLst>
                <a:ext uri="{FF2B5EF4-FFF2-40B4-BE49-F238E27FC236}">
                  <a16:creationId xmlns:a16="http://schemas.microsoft.com/office/drawing/2014/main" id="{2B1E6991-8FCF-4A5F-AA81-AE75B2B00366}"/>
                </a:ext>
              </a:extLst>
            </p:cNvPr>
            <p:cNvSpPr txBox="1"/>
            <p:nvPr/>
          </p:nvSpPr>
          <p:spPr>
            <a:xfrm rot="21600000">
              <a:off x="4728014" y="2101519"/>
              <a:ext cx="1872770" cy="2507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2456" tIns="92456" rIns="92456" bIns="92456" numCol="1" spcCol="1270" anchor="t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60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 permite obtener cuentas gratuitas. Dispone de un número ilimitado de repositorios privados para los usuarios gratuitos</a:t>
              </a:r>
              <a:endParaRPr lang="en-US" sz="1600" kern="1200" dirty="0">
                <a:solidFill>
                  <a:prstClr val="whit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0C96F7-BD7E-47BD-B011-204F38F29889}"/>
              </a:ext>
            </a:extLst>
          </p:cNvPr>
          <p:cNvGrpSpPr/>
          <p:nvPr/>
        </p:nvGrpSpPr>
        <p:grpSpPr>
          <a:xfrm>
            <a:off x="10001689" y="3242414"/>
            <a:ext cx="1995508" cy="2568523"/>
            <a:chOff x="6861705" y="2101519"/>
            <a:chExt cx="1995508" cy="2568523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E95FF7B4-7AC8-4E5F-8648-3DA6354E784C}"/>
                </a:ext>
              </a:extLst>
            </p:cNvPr>
            <p:cNvSpPr/>
            <p:nvPr/>
          </p:nvSpPr>
          <p:spPr>
            <a:xfrm rot="10800000">
              <a:off x="6861705" y="2101519"/>
              <a:ext cx="1995508" cy="2568523"/>
            </a:xfrm>
            <a:prstGeom prst="round2SameRect">
              <a:avLst>
                <a:gd name="adj1" fmla="val 10500"/>
                <a:gd name="adj2" fmla="val 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8832355"/>
                <a:satOff val="28758"/>
                <a:lumOff val="10000"/>
                <a:alphaOff val="0"/>
              </a:schemeClr>
            </a:fillRef>
            <a:effectRef idx="3">
              <a:schemeClr val="accent5">
                <a:hueOff val="8832355"/>
                <a:satOff val="28758"/>
                <a:lumOff val="1000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Top Corners Rounded 10">
              <a:extLst>
                <a:ext uri="{FF2B5EF4-FFF2-40B4-BE49-F238E27FC236}">
                  <a16:creationId xmlns:a16="http://schemas.microsoft.com/office/drawing/2014/main" id="{EE1A11C5-969D-4737-845B-D6D52268B753}"/>
                </a:ext>
              </a:extLst>
            </p:cNvPr>
            <p:cNvSpPr txBox="1"/>
            <p:nvPr/>
          </p:nvSpPr>
          <p:spPr>
            <a:xfrm rot="21600000">
              <a:off x="6923074" y="2101519"/>
              <a:ext cx="1872770" cy="2507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2456" tIns="92456" rIns="92456" bIns="92456" numCol="1" spcCol="1270" anchor="t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600" dirty="0" err="1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Bitbucket</a:t>
              </a:r>
              <a:r>
                <a:rPr lang="es-ES" sz="160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 permite seleccionar quién tiene acceso a sus códigos, manteniéndolos protegidos en todo momento</a:t>
              </a:r>
              <a:endPara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CuadroTexto 52">
            <a:extLst>
              <a:ext uri="{FF2B5EF4-FFF2-40B4-BE49-F238E27FC236}">
                <a16:creationId xmlns:a16="http://schemas.microsoft.com/office/drawing/2014/main" id="{0F5AC146-BB59-49EB-85C3-95790454E682}"/>
              </a:ext>
            </a:extLst>
          </p:cNvPr>
          <p:cNvSpPr txBox="1"/>
          <p:nvPr/>
        </p:nvSpPr>
        <p:spPr>
          <a:xfrm>
            <a:off x="3226010" y="2625347"/>
            <a:ext cx="2542589" cy="65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0" algn="ctr" defTabSz="914400" hangingPunct="0">
              <a:spcBef>
                <a:spcPts val="110"/>
              </a:spcBef>
              <a:defRPr/>
            </a:pPr>
            <a:r>
              <a:rPr lang="es-AR" b="1" kern="0" spc="5" dirty="0">
                <a:latin typeface="Myriad Pro" panose="020B0503030403020204" pitchFamily="34" charset="0"/>
                <a:cs typeface="Calibri"/>
                <a:sym typeface="Calibri"/>
              </a:rPr>
              <a:t>ENTREGA CONTINUA</a:t>
            </a:r>
          </a:p>
          <a:p>
            <a:pPr marL="12700" lvl="0" algn="ctr" defTabSz="914400" hangingPunct="0">
              <a:spcBef>
                <a:spcPts val="110"/>
              </a:spcBef>
              <a:defRPr/>
            </a:pPr>
            <a:r>
              <a:rPr lang="es-AR" b="1" kern="0" spc="5" dirty="0">
                <a:latin typeface="Myriad Pro" panose="020B0503030403020204" pitchFamily="34" charset="0"/>
                <a:cs typeface="Calibri"/>
                <a:sym typeface="Calibri"/>
              </a:rPr>
              <a:t>INTEGRADA</a:t>
            </a:r>
            <a:endParaRPr kumimoji="0" lang="es-AR" b="1" i="0" u="none" strike="noStrike" kern="0" cap="none" spc="5" normalizeH="0" baseline="0" noProof="0" dirty="0">
              <a:ln>
                <a:noFill/>
              </a:ln>
              <a:effectLst/>
              <a:uLnTx/>
              <a:uFillTx/>
              <a:latin typeface="Myriad Pro" panose="020B0503030403020204" pitchFamily="34" charset="0"/>
              <a:cs typeface="Calibri"/>
              <a:sym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12BE6E-B0B5-4CF9-B279-C88FE843AA43}"/>
              </a:ext>
            </a:extLst>
          </p:cNvPr>
          <p:cNvGrpSpPr/>
          <p:nvPr/>
        </p:nvGrpSpPr>
        <p:grpSpPr>
          <a:xfrm>
            <a:off x="10309050" y="1166999"/>
            <a:ext cx="1297154" cy="1485900"/>
            <a:chOff x="5083383" y="655475"/>
            <a:chExt cx="2304196" cy="2530499"/>
          </a:xfrm>
        </p:grpSpPr>
        <p:sp>
          <p:nvSpPr>
            <p:cNvPr id="20" name="Shape 527">
              <a:extLst>
                <a:ext uri="{FF2B5EF4-FFF2-40B4-BE49-F238E27FC236}">
                  <a16:creationId xmlns:a16="http://schemas.microsoft.com/office/drawing/2014/main" id="{0928C362-5475-40B4-8210-BEFF79520A5E}"/>
                </a:ext>
              </a:extLst>
            </p:cNvPr>
            <p:cNvSpPr/>
            <p:nvPr/>
          </p:nvSpPr>
          <p:spPr>
            <a:xfrm rot="16200000">
              <a:off x="4970231" y="768627"/>
              <a:ext cx="2530499" cy="2304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4835"/>
                    <a:pt x="17222" y="0"/>
                    <a:pt x="11821" y="0"/>
                  </a:cubicBezTo>
                  <a:cubicBezTo>
                    <a:pt x="7167" y="0"/>
                    <a:pt x="3293" y="3601"/>
                    <a:pt x="2304" y="8410"/>
                  </a:cubicBezTo>
                  <a:lnTo>
                    <a:pt x="0" y="10969"/>
                  </a:lnTo>
                  <a:lnTo>
                    <a:pt x="2384" y="13480"/>
                  </a:lnTo>
                  <a:cubicBezTo>
                    <a:pt x="3468" y="18139"/>
                    <a:pt x="7263" y="21600"/>
                    <a:pt x="11821" y="21600"/>
                  </a:cubicBezTo>
                  <a:cubicBezTo>
                    <a:pt x="17222" y="21600"/>
                    <a:pt x="21600" y="16765"/>
                    <a:pt x="21600" y="10800"/>
                  </a:cubicBezTo>
                  <a:close/>
                </a:path>
              </a:pathLst>
            </a:custGeom>
            <a:solidFill>
              <a:srgbClr val="FFEC1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BF71D99D-926F-469E-AE6C-934E9605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461311" y="966060"/>
              <a:ext cx="1661705" cy="167103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A07550-3AFC-43FE-AE1B-C61A941B710D}"/>
              </a:ext>
            </a:extLst>
          </p:cNvPr>
          <p:cNvGrpSpPr/>
          <p:nvPr/>
        </p:nvGrpSpPr>
        <p:grpSpPr>
          <a:xfrm>
            <a:off x="8129509" y="1176065"/>
            <a:ext cx="1291427" cy="1505024"/>
            <a:chOff x="6406439" y="637983"/>
            <a:chExt cx="1019370" cy="1125768"/>
          </a:xfrm>
        </p:grpSpPr>
        <p:sp>
          <p:nvSpPr>
            <p:cNvPr id="23" name="Shape 521">
              <a:extLst>
                <a:ext uri="{FF2B5EF4-FFF2-40B4-BE49-F238E27FC236}">
                  <a16:creationId xmlns:a16="http://schemas.microsoft.com/office/drawing/2014/main" id="{7ADC05FA-43ED-4B09-8FED-071AEA6D32DB}"/>
                </a:ext>
              </a:extLst>
            </p:cNvPr>
            <p:cNvSpPr/>
            <p:nvPr/>
          </p:nvSpPr>
          <p:spPr>
            <a:xfrm>
              <a:off x="6406439" y="637983"/>
              <a:ext cx="1019370" cy="1125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378"/>
                    <a:pt x="0" y="9779"/>
                  </a:cubicBezTo>
                  <a:cubicBezTo>
                    <a:pt x="0" y="14433"/>
                    <a:pt x="3601" y="18307"/>
                    <a:pt x="8410" y="19296"/>
                  </a:cubicBezTo>
                  <a:lnTo>
                    <a:pt x="10969" y="21600"/>
                  </a:lnTo>
                  <a:lnTo>
                    <a:pt x="13480" y="19216"/>
                  </a:lnTo>
                  <a:cubicBezTo>
                    <a:pt x="18139" y="18132"/>
                    <a:pt x="21600" y="14337"/>
                    <a:pt x="21600" y="9779"/>
                  </a:cubicBezTo>
                  <a:cubicBezTo>
                    <a:pt x="21600" y="4378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72FA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 dirty="0"/>
            </a:p>
          </p:txBody>
        </p:sp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AD1EF14F-B604-41A0-B1C0-72AE95C16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25000"/>
            </a:blip>
            <a:stretch>
              <a:fillRect/>
            </a:stretch>
          </p:blipFill>
          <p:spPr>
            <a:xfrm>
              <a:off x="6586650" y="804382"/>
              <a:ext cx="679117" cy="67911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47E056-010C-4E09-902F-EB5D14EF29EE}"/>
              </a:ext>
            </a:extLst>
          </p:cNvPr>
          <p:cNvGrpSpPr/>
          <p:nvPr/>
        </p:nvGrpSpPr>
        <p:grpSpPr>
          <a:xfrm>
            <a:off x="5943679" y="1129499"/>
            <a:ext cx="1291427" cy="1368497"/>
            <a:chOff x="7007446" y="1698811"/>
            <a:chExt cx="1380278" cy="1427537"/>
          </a:xfrm>
        </p:grpSpPr>
        <p:sp>
          <p:nvSpPr>
            <p:cNvPr id="26" name="Shape 530">
              <a:extLst>
                <a:ext uri="{FF2B5EF4-FFF2-40B4-BE49-F238E27FC236}">
                  <a16:creationId xmlns:a16="http://schemas.microsoft.com/office/drawing/2014/main" id="{9C5C619A-2935-486E-B4ED-250FF43A41D4}"/>
                </a:ext>
              </a:extLst>
            </p:cNvPr>
            <p:cNvSpPr/>
            <p:nvPr/>
          </p:nvSpPr>
          <p:spPr>
            <a:xfrm rot="2829995">
              <a:off x="6983816" y="1722441"/>
              <a:ext cx="1427537" cy="138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5" h="19752" extrusionOk="0">
                  <a:moveTo>
                    <a:pt x="2900" y="2894"/>
                  </a:moveTo>
                  <a:cubicBezTo>
                    <a:pt x="-966" y="6754"/>
                    <a:pt x="-966" y="13011"/>
                    <a:pt x="2900" y="16871"/>
                  </a:cubicBezTo>
                  <a:cubicBezTo>
                    <a:pt x="6231" y="20197"/>
                    <a:pt x="11338" y="20635"/>
                    <a:pt x="15162" y="18229"/>
                  </a:cubicBezTo>
                  <a:lnTo>
                    <a:pt x="18469" y="18220"/>
                  </a:lnTo>
                  <a:lnTo>
                    <a:pt x="18390" y="14892"/>
                  </a:lnTo>
                  <a:cubicBezTo>
                    <a:pt x="20634" y="11102"/>
                    <a:pt x="20161" y="6151"/>
                    <a:pt x="16899" y="2894"/>
                  </a:cubicBezTo>
                  <a:cubicBezTo>
                    <a:pt x="13033" y="-965"/>
                    <a:pt x="6765" y="-965"/>
                    <a:pt x="2900" y="2894"/>
                  </a:cubicBezTo>
                  <a:close/>
                </a:path>
              </a:pathLst>
            </a:custGeom>
            <a:solidFill>
              <a:srgbClr val="77D7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249CAABB-C59E-4BDB-BCC3-7F4C6292B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</a:blip>
            <a:stretch>
              <a:fillRect/>
            </a:stretch>
          </p:blipFill>
          <p:spPr>
            <a:xfrm>
              <a:off x="7223935" y="1949735"/>
              <a:ext cx="983951" cy="91201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718F6F-55D0-48A6-9866-DFD73351F2E7}"/>
              </a:ext>
            </a:extLst>
          </p:cNvPr>
          <p:cNvGrpSpPr/>
          <p:nvPr/>
        </p:nvGrpSpPr>
        <p:grpSpPr>
          <a:xfrm>
            <a:off x="1363006" y="1268485"/>
            <a:ext cx="1263415" cy="1320184"/>
            <a:chOff x="9141195" y="1782006"/>
            <a:chExt cx="1263415" cy="1320184"/>
          </a:xfrm>
        </p:grpSpPr>
        <p:sp>
          <p:nvSpPr>
            <p:cNvPr id="29" name="Shape 524">
              <a:extLst>
                <a:ext uri="{FF2B5EF4-FFF2-40B4-BE49-F238E27FC236}">
                  <a16:creationId xmlns:a16="http://schemas.microsoft.com/office/drawing/2014/main" id="{ADEFCFC0-3839-41CB-A22F-D8D04F7F1A85}"/>
                </a:ext>
              </a:extLst>
            </p:cNvPr>
            <p:cNvSpPr/>
            <p:nvPr/>
          </p:nvSpPr>
          <p:spPr>
            <a:xfrm rot="18926153">
              <a:off x="9141195" y="1782006"/>
              <a:ext cx="1263415" cy="1320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52" h="19775" extrusionOk="0">
                  <a:moveTo>
                    <a:pt x="16858" y="2900"/>
                  </a:moveTo>
                  <a:cubicBezTo>
                    <a:pt x="12998" y="-966"/>
                    <a:pt x="6741" y="-966"/>
                    <a:pt x="2881" y="2900"/>
                  </a:cubicBezTo>
                  <a:cubicBezTo>
                    <a:pt x="-445" y="6231"/>
                    <a:pt x="-883" y="11338"/>
                    <a:pt x="1523" y="15162"/>
                  </a:cubicBezTo>
                  <a:lnTo>
                    <a:pt x="1532" y="18469"/>
                  </a:lnTo>
                  <a:lnTo>
                    <a:pt x="4860" y="18390"/>
                  </a:lnTo>
                  <a:cubicBezTo>
                    <a:pt x="8650" y="20634"/>
                    <a:pt x="13601" y="20161"/>
                    <a:pt x="16858" y="16899"/>
                  </a:cubicBezTo>
                  <a:cubicBezTo>
                    <a:pt x="20717" y="13033"/>
                    <a:pt x="20717" y="6765"/>
                    <a:pt x="16858" y="2900"/>
                  </a:cubicBezTo>
                  <a:close/>
                </a:path>
              </a:pathLst>
            </a:custGeom>
            <a:solidFill>
              <a:srgbClr val="FF951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 dirty="0"/>
            </a:p>
          </p:txBody>
        </p: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004512BF-71C1-432A-BDAB-0DD028455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</a:blip>
            <a:stretch>
              <a:fillRect/>
            </a:stretch>
          </p:blipFill>
          <p:spPr>
            <a:xfrm rot="16200000">
              <a:off x="9343082" y="1965164"/>
              <a:ext cx="904295" cy="945389"/>
            </a:xfrm>
            <a:prstGeom prst="rect">
              <a:avLst/>
            </a:prstGeom>
          </p:spPr>
        </p:pic>
      </p:grpSp>
      <p:sp>
        <p:nvSpPr>
          <p:cNvPr id="31" name="CuadroTexto 52">
            <a:extLst>
              <a:ext uri="{FF2B5EF4-FFF2-40B4-BE49-F238E27FC236}">
                <a16:creationId xmlns:a16="http://schemas.microsoft.com/office/drawing/2014/main" id="{5EF25A12-3AF9-4964-9FD4-1C35E7A9647D}"/>
              </a:ext>
            </a:extLst>
          </p:cNvPr>
          <p:cNvSpPr txBox="1"/>
          <p:nvPr/>
        </p:nvSpPr>
        <p:spPr>
          <a:xfrm>
            <a:off x="7713181" y="2649047"/>
            <a:ext cx="2124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 defTabSz="914400" hangingPunct="0">
              <a:spcBef>
                <a:spcPts val="110"/>
              </a:spcBef>
              <a:defRPr/>
            </a:pPr>
            <a:r>
              <a:rPr lang="en-US" b="1" kern="0" spc="5" dirty="0">
                <a:latin typeface="Myriad Pro" panose="020B0503030403020204" pitchFamily="34" charset="0"/>
                <a:cs typeface="Calibri"/>
              </a:rPr>
              <a:t>MODALIDAD DE CUENTAS GRATIS</a:t>
            </a:r>
          </a:p>
        </p:txBody>
      </p:sp>
      <p:sp>
        <p:nvSpPr>
          <p:cNvPr id="32" name="CuadroTexto 52">
            <a:extLst>
              <a:ext uri="{FF2B5EF4-FFF2-40B4-BE49-F238E27FC236}">
                <a16:creationId xmlns:a16="http://schemas.microsoft.com/office/drawing/2014/main" id="{9E4F8C31-2E7F-4A72-9522-A471A7193DA1}"/>
              </a:ext>
            </a:extLst>
          </p:cNvPr>
          <p:cNvSpPr txBox="1"/>
          <p:nvPr/>
        </p:nvSpPr>
        <p:spPr>
          <a:xfrm>
            <a:off x="9895585" y="2658264"/>
            <a:ext cx="2124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2700" algn="ctr" defTabSz="914400" hangingPunct="0">
              <a:spcBef>
                <a:spcPts val="110"/>
              </a:spcBef>
              <a:defRPr b="1" cap="all"/>
            </a:lvl1pPr>
          </a:lstStyle>
          <a:p>
            <a:r>
              <a:rPr lang="en-US" kern="0" spc="5" dirty="0">
                <a:latin typeface="Myriad Pro" panose="020B0503030403020204" pitchFamily="34" charset="0"/>
                <a:cs typeface="Calibri"/>
              </a:rPr>
              <a:t>PROTEGE TUS CÓDIGOS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7F45D9-F7D0-4B0B-A01E-F71F0465A6AC}"/>
              </a:ext>
            </a:extLst>
          </p:cNvPr>
          <p:cNvSpPr/>
          <p:nvPr/>
        </p:nvSpPr>
        <p:spPr>
          <a:xfrm>
            <a:off x="5536627" y="2645731"/>
            <a:ext cx="2124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kern="0" spc="5" dirty="0">
                <a:latin typeface="Myriad Pro" panose="020B0503030403020204" pitchFamily="34" charset="0"/>
                <a:cs typeface="Calibri"/>
              </a:rPr>
              <a:t>MEJORA TUS WORKFLOWS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8467E93-2952-48DF-A41C-B9CCE7A7FF78}"/>
              </a:ext>
            </a:extLst>
          </p:cNvPr>
          <p:cNvGrpSpPr/>
          <p:nvPr/>
        </p:nvGrpSpPr>
        <p:grpSpPr>
          <a:xfrm>
            <a:off x="3752122" y="1221710"/>
            <a:ext cx="1297154" cy="1485900"/>
            <a:chOff x="11206340" y="1347645"/>
            <a:chExt cx="1297154" cy="1485900"/>
          </a:xfrm>
        </p:grpSpPr>
        <p:sp>
          <p:nvSpPr>
            <p:cNvPr id="35" name="Shape 527">
              <a:extLst>
                <a:ext uri="{FF2B5EF4-FFF2-40B4-BE49-F238E27FC236}">
                  <a16:creationId xmlns:a16="http://schemas.microsoft.com/office/drawing/2014/main" id="{1C3AC8DA-28F8-4A87-AA72-1F668D66FAF7}"/>
                </a:ext>
              </a:extLst>
            </p:cNvPr>
            <p:cNvSpPr/>
            <p:nvPr/>
          </p:nvSpPr>
          <p:spPr>
            <a:xfrm rot="16200000">
              <a:off x="11111967" y="1442018"/>
              <a:ext cx="1485900" cy="1297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4835"/>
                    <a:pt x="17222" y="0"/>
                    <a:pt x="11821" y="0"/>
                  </a:cubicBezTo>
                  <a:cubicBezTo>
                    <a:pt x="7167" y="0"/>
                    <a:pt x="3293" y="3601"/>
                    <a:pt x="2304" y="8410"/>
                  </a:cubicBezTo>
                  <a:lnTo>
                    <a:pt x="0" y="10969"/>
                  </a:lnTo>
                  <a:lnTo>
                    <a:pt x="2384" y="13480"/>
                  </a:lnTo>
                  <a:cubicBezTo>
                    <a:pt x="3468" y="18139"/>
                    <a:pt x="7263" y="21600"/>
                    <a:pt x="11821" y="21600"/>
                  </a:cubicBezTo>
                  <a:cubicBezTo>
                    <a:pt x="17222" y="21600"/>
                    <a:pt x="21600" y="16765"/>
                    <a:pt x="21600" y="1080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90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13F22B2-93AA-47C3-AF6C-57AEDFB2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3974" y="1534191"/>
              <a:ext cx="931182" cy="98372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D4F42D-7526-4E37-A9D0-4ACE18C16403}"/>
              </a:ext>
            </a:extLst>
          </p:cNvPr>
          <p:cNvGrpSpPr/>
          <p:nvPr/>
        </p:nvGrpSpPr>
        <p:grpSpPr>
          <a:xfrm>
            <a:off x="1092321" y="3273801"/>
            <a:ext cx="1995508" cy="2568523"/>
            <a:chOff x="276527" y="2101519"/>
            <a:chExt cx="1995508" cy="2568523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0AE848A0-0BE3-465B-80FA-7C87046DF297}"/>
                </a:ext>
              </a:extLst>
            </p:cNvPr>
            <p:cNvSpPr/>
            <p:nvPr/>
          </p:nvSpPr>
          <p:spPr>
            <a:xfrm rot="10800000">
              <a:off x="276527" y="2101519"/>
              <a:ext cx="1995508" cy="2568523"/>
            </a:xfrm>
            <a:prstGeom prst="round2SameRect">
              <a:avLst>
                <a:gd name="adj1" fmla="val 10500"/>
                <a:gd name="adj2" fmla="val 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ectangle: Top Corners Rounded 4">
              <a:extLst>
                <a:ext uri="{FF2B5EF4-FFF2-40B4-BE49-F238E27FC236}">
                  <a16:creationId xmlns:a16="http://schemas.microsoft.com/office/drawing/2014/main" id="{7781A29F-CA36-44C9-8812-525BA7CF4D5F}"/>
                </a:ext>
              </a:extLst>
            </p:cNvPr>
            <p:cNvSpPr txBox="1"/>
            <p:nvPr/>
          </p:nvSpPr>
          <p:spPr>
            <a:xfrm rot="21600000">
              <a:off x="337896" y="2101519"/>
              <a:ext cx="1872770" cy="2507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2456" tIns="92456" rIns="92456" bIns="92456" numCol="1" spcCol="1270" anchor="t" anchorCtr="0">
              <a:noAutofit/>
            </a:bodyPr>
            <a:lstStyle>
              <a:defPPr>
                <a:defRPr lang="en-US"/>
              </a:defPPr>
              <a:lvl1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160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s-ES" dirty="0"/>
                <a:t>Se integra a JIRA, permitiendo organizar un proyecto desde una incidencia y controlar aún más su proceso de desarrollo de software</a:t>
              </a:r>
              <a:endParaRPr lang="en-US" dirty="0"/>
            </a:p>
          </p:txBody>
        </p:sp>
      </p:grpSp>
      <p:sp>
        <p:nvSpPr>
          <p:cNvPr id="40" name="CuadroTexto 52">
            <a:extLst>
              <a:ext uri="{FF2B5EF4-FFF2-40B4-BE49-F238E27FC236}">
                <a16:creationId xmlns:a16="http://schemas.microsoft.com/office/drawing/2014/main" id="{C44B0319-7815-45E5-8819-32D4888A440C}"/>
              </a:ext>
            </a:extLst>
          </p:cNvPr>
          <p:cNvSpPr txBox="1"/>
          <p:nvPr/>
        </p:nvSpPr>
        <p:spPr>
          <a:xfrm>
            <a:off x="1020228" y="2695659"/>
            <a:ext cx="2124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0" lvl="0" indent="0" algn="ctr" defTabSz="914400" rtl="0" eaLnBrk="1" fontAlgn="auto" latinLnBrk="0" hangingPunct="0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b="1" i="0" u="none" strike="noStrike" kern="0" cap="none" spc="5" normalizeH="0" baseline="0" noProof="0">
                <a:ln>
                  <a:noFill/>
                </a:ln>
                <a:effectLst/>
                <a:uLnTx/>
                <a:uFillTx/>
                <a:latin typeface="Myriad Pro" panose="020B0503030403020204" pitchFamily="34" charset="0"/>
                <a:cs typeface="Calibri"/>
                <a:sym typeface="Calibri"/>
              </a:rPr>
              <a:t>INTEGRACIÓN CON JIRA</a:t>
            </a:r>
            <a:endParaRPr kumimoji="0" lang="es-AR" b="1" i="0" u="none" strike="noStrike" kern="0" cap="none" spc="5" normalizeH="0" baseline="0" noProof="0" dirty="0">
              <a:ln>
                <a:noFill/>
              </a:ln>
              <a:effectLst/>
              <a:uLnTx/>
              <a:uFillTx/>
              <a:latin typeface="Myriad Pro" panose="020B0503030403020204" pitchFamily="34" charset="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0323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gración continua con Atlassian y AWS">
            <a:extLst>
              <a:ext uri="{FF2B5EF4-FFF2-40B4-BE49-F238E27FC236}">
                <a16:creationId xmlns:a16="http://schemas.microsoft.com/office/drawing/2014/main" id="{017C915A-85A4-400B-99F2-444DD164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6" y="143934"/>
            <a:ext cx="10071652" cy="5915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2860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C0C1-F852-488B-BBD6-2590DCBD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1EC63E-1BC2-47C8-B2A1-255286A29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onitor Code Quality in Datadog With SonarQube | Datadog">
            <a:extLst>
              <a:ext uri="{FF2B5EF4-FFF2-40B4-BE49-F238E27FC236}">
                <a16:creationId xmlns:a16="http://schemas.microsoft.com/office/drawing/2014/main" id="{B5EB2242-5AB5-445F-B74D-166EB65D4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D3F180-CED4-4750-8D4C-0031D3FD9FAA}"/>
              </a:ext>
            </a:extLst>
          </p:cNvPr>
          <p:cNvSpPr txBox="1"/>
          <p:nvPr/>
        </p:nvSpPr>
        <p:spPr>
          <a:xfrm>
            <a:off x="6821714" y="5829806"/>
            <a:ext cx="7329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spc="300" dirty="0">
                <a:solidFill>
                  <a:schemeClr val="bg1"/>
                </a:solidFill>
                <a:latin typeface="Calibri" panose="020F0502020204030204"/>
              </a:rPr>
              <a:t>Porqué usarlo?</a:t>
            </a:r>
            <a:endParaRPr lang="en-US" sz="6000" b="1" spc="30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612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87D85E-1BD9-40F1-A412-F2B8B2AE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088" y="280034"/>
            <a:ext cx="6371771" cy="2659049"/>
          </a:xfrm>
        </p:spPr>
        <p:txBody>
          <a:bodyPr>
            <a:normAutofit fontScale="90000"/>
          </a:bodyPr>
          <a:lstStyle/>
          <a:p>
            <a:pPr algn="just"/>
            <a:r>
              <a:rPr lang="es-MX" sz="49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SonarQube</a:t>
            </a:r>
            <a:b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s-ES" sz="2000" b="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Es una plataforma para evaluar código fuente. Es software libre y usa diversas herramientas de análisis estático de código fuente para obtener métricas que pueden ayudar a mejorar la calidad del código de un programa.</a:t>
            </a:r>
            <a:endParaRPr lang="en-US" sz="4000" b="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149CF0-B072-4627-B227-C7EE5C1F1F7E}"/>
              </a:ext>
            </a:extLst>
          </p:cNvPr>
          <p:cNvSpPr txBox="1">
            <a:spLocks/>
          </p:cNvSpPr>
          <p:nvPr/>
        </p:nvSpPr>
        <p:spPr>
          <a:xfrm>
            <a:off x="1484244" y="3251874"/>
            <a:ext cx="10031896" cy="28906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Informa sobre código duplicado, estándares de codificación, pruebas unitarias, cobertura de código, errores potenciales, comentarios y diseño del software.</a:t>
            </a:r>
          </a:p>
          <a:p>
            <a:pPr algn="just"/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Fue pensado para Java, sin embargo acepta hasta 20 lenguajes de programación distintos.</a:t>
            </a:r>
          </a:p>
          <a:p>
            <a:pPr algn="just"/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Se integra con Maven, </a:t>
            </a: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Ant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y herramientas de integración continua como </a:t>
            </a: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Bamboo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y Jenkins.</a:t>
            </a:r>
          </a:p>
          <a:p>
            <a:pPr algn="just"/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Cada proyecto dispone de una pantalla de resumen, donde podemos ver información referente a: bugs, vulnerabilidades, cobertura, duplicidad, ejecuciones </a:t>
            </a: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quality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profile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y </a:t>
            </a: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quality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gate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asignados.</a:t>
            </a:r>
            <a:endParaRPr lang="en-U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567E24-BDE7-4FCA-81BE-556C789E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1" y="-1"/>
            <a:ext cx="4105650" cy="29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951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2F2DFC-B57B-4DE0-BF46-170F3362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59297"/>
            <a:ext cx="9601200" cy="874998"/>
          </a:xfrm>
        </p:spPr>
        <p:txBody>
          <a:bodyPr>
            <a:noAutofit/>
          </a:bodyPr>
          <a:lstStyle/>
          <a:p>
            <a:pPr fontAlgn="base"/>
            <a:r>
              <a:rPr lang="es-ES" sz="18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Dentro de las verificaciones que hacen herramientas como SonarQube, se encuentran las siguientes:</a:t>
            </a:r>
            <a:br>
              <a:rPr lang="es-ES" sz="18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es-ES" sz="1800" dirty="0"/>
            </a:b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ECA7B1-E8A8-47A4-B09E-01EB9E1CE665}"/>
              </a:ext>
            </a:extLst>
          </p:cNvPr>
          <p:cNvSpPr txBox="1">
            <a:spLocks/>
          </p:cNvSpPr>
          <p:nvPr/>
        </p:nvSpPr>
        <p:spPr>
          <a:xfrm>
            <a:off x="1816768" y="2275970"/>
            <a:ext cx="8558463" cy="3822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Detección de código duplicado.</a:t>
            </a:r>
            <a:b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Falta de pruebas unitarias, falta de comentarios.</a:t>
            </a:r>
            <a:b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Código spaghetti, complejidad </a:t>
            </a: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ciclomática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, alto acoplamiento.</a:t>
            </a:r>
            <a:b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Tamaño de archivos de código.</a:t>
            </a:r>
            <a:b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Tamaño de métodos.</a:t>
            </a:r>
            <a:b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No adecuación a estándares y convenciones de código.</a:t>
            </a:r>
            <a:b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Vulnerabilidades conocidas de seguridad.</a:t>
            </a:r>
            <a:b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es-E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42670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838F110-97F2-4F07-93FD-CE14B4CD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64" y="147475"/>
            <a:ext cx="9601200" cy="1485900"/>
          </a:xfrm>
        </p:spPr>
        <p:txBody>
          <a:bodyPr/>
          <a:lstStyle/>
          <a:p>
            <a: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Ventajas de usar SonarQube</a:t>
            </a:r>
            <a:endParaRPr lang="en-US" sz="40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C34ABA-2DE8-43A8-A3BC-D2FE1379B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049892"/>
              </p:ext>
            </p:extLst>
          </p:nvPr>
        </p:nvGraphicFramePr>
        <p:xfrm>
          <a:off x="951164" y="1633375"/>
          <a:ext cx="10909532" cy="2103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130854A-D3A6-48F7-A897-F772784096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3182664"/>
              </p:ext>
            </p:extLst>
          </p:nvPr>
        </p:nvGraphicFramePr>
        <p:xfrm>
          <a:off x="951164" y="3667674"/>
          <a:ext cx="10909532" cy="2103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9836097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41160F-591E-4BD2-927B-6AB52EFE092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030" name="Picture 6" descr="Mentimeter - Colmenares">
            <a:extLst>
              <a:ext uri="{FF2B5EF4-FFF2-40B4-BE49-F238E27FC236}">
                <a16:creationId xmlns:a16="http://schemas.microsoft.com/office/drawing/2014/main" id="{F334F49D-4D5F-4B72-A5BF-E6F47B0F0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11"/>
          <a:stretch/>
        </p:blipFill>
        <p:spPr bwMode="auto">
          <a:xfrm>
            <a:off x="0" y="1"/>
            <a:ext cx="12192000" cy="226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teractive presentation software - Mentimeter">
            <a:extLst>
              <a:ext uri="{FF2B5EF4-FFF2-40B4-BE49-F238E27FC236}">
                <a16:creationId xmlns:a16="http://schemas.microsoft.com/office/drawing/2014/main" id="{A85F781D-2C71-4C37-8785-4B0C439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6123"/>
            <a:ext cx="12239624" cy="47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746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AFED-6615-44D4-AA8C-AF5CFF10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Comencemos…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75FE2-033C-4D57-B50F-D49C1939FD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1580" y="3622196"/>
            <a:ext cx="6053787" cy="35511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https://www.menti.com/qxy4oax296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3CC00-6075-4C1F-9E67-96A6654E6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33" y="4120723"/>
            <a:ext cx="2632459" cy="26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188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3E6A1A9-B97D-4E14-9D77-90FE21AB9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6" y="0"/>
            <a:ext cx="4102689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3A17AA-BA55-40F3-9C58-1125C9F8D2A4}"/>
              </a:ext>
            </a:extLst>
          </p:cNvPr>
          <p:cNvSpPr txBox="1">
            <a:spLocks/>
          </p:cNvSpPr>
          <p:nvPr/>
        </p:nvSpPr>
        <p:spPr>
          <a:xfrm>
            <a:off x="5062331" y="388236"/>
            <a:ext cx="6763786" cy="87499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s-ES" sz="3200" b="1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CONCEPTOS BÁSICOS</a:t>
            </a:r>
            <a:br>
              <a:rPr lang="es-ES" sz="3200" b="1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es-ES" sz="3200" b="1" dirty="0"/>
            </a:br>
            <a:endParaRPr lang="en-US" sz="32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8FE230-8655-4AA0-A178-E16BB7ADE3AB}"/>
              </a:ext>
            </a:extLst>
          </p:cNvPr>
          <p:cNvSpPr txBox="1">
            <a:spLocks/>
          </p:cNvSpPr>
          <p:nvPr/>
        </p:nvSpPr>
        <p:spPr>
          <a:xfrm>
            <a:off x="5062331" y="1517633"/>
            <a:ext cx="6917634" cy="47904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buFont typeface="+mj-lt"/>
              <a:buAutoNum type="arabicPeriod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Uso de Repositorios GitHub</a:t>
            </a:r>
          </a:p>
          <a:p>
            <a:pPr fontAlgn="base"/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Clonado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Realizar cambios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Manejo de ramas</a:t>
            </a:r>
          </a:p>
          <a:p>
            <a:pPr fontAlgn="base"/>
            <a:b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fontAlgn="base"/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2. Comandos básicos para trabajar con Repositorios y ramas</a:t>
            </a:r>
          </a:p>
          <a:p>
            <a:pPr fontAlgn="base"/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git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branch</a:t>
            </a: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git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status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git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add</a:t>
            </a: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git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commit</a:t>
            </a: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git</a:t>
            </a: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s-ES" sz="1600" spc="30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push</a:t>
            </a:r>
            <a:b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fontAlgn="base"/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fontAlgn="base"/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3. Pipeline</a:t>
            </a:r>
            <a:b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endParaRPr lang="es-ES" sz="1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¿Qué es?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Crearlo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s-ES" sz="1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Ejecutarlo</a:t>
            </a:r>
            <a:br>
              <a:rPr lang="es-E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023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8DB07-0F38-473B-9967-35346C7A3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35" t="25035" r="24892" b="10207"/>
          <a:stretch/>
        </p:blipFill>
        <p:spPr>
          <a:xfrm>
            <a:off x="1126435" y="203341"/>
            <a:ext cx="10654748" cy="64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8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50290DB-389D-4C23-B6FF-A62A0D7D9031}"/>
              </a:ext>
            </a:extLst>
          </p:cNvPr>
          <p:cNvGrpSpPr/>
          <p:nvPr/>
        </p:nvGrpSpPr>
        <p:grpSpPr>
          <a:xfrm>
            <a:off x="0" y="4688806"/>
            <a:ext cx="12192000" cy="2195698"/>
            <a:chOff x="0" y="4688806"/>
            <a:chExt cx="12192000" cy="21956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034435-B696-4613-8F41-7961F76E7275}"/>
                </a:ext>
              </a:extLst>
            </p:cNvPr>
            <p:cNvSpPr/>
            <p:nvPr/>
          </p:nvSpPr>
          <p:spPr>
            <a:xfrm>
              <a:off x="0" y="4688806"/>
              <a:ext cx="12192000" cy="2195698"/>
            </a:xfrm>
            <a:prstGeom prst="rect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A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9A7F5F-B8EB-46B2-B108-C360370EA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91134" y="5604658"/>
              <a:ext cx="1268774" cy="835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6BCC39-1AAD-4AFC-8DB0-060FFCF13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290" y="5391079"/>
              <a:ext cx="1273472" cy="12719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694CB1-3626-4527-A83C-0745C8A1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931" y="5585877"/>
              <a:ext cx="1615443" cy="9052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B33E2B-D77A-48D8-836F-E7B9EDDCC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15988" y="5043918"/>
              <a:ext cx="905258" cy="19141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289F1A-D732-45FC-9A75-715B4DE4B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113218" y="5216664"/>
              <a:ext cx="590842" cy="157955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54FEFB-C238-42AA-A302-EDB21E6B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585" y="5735815"/>
              <a:ext cx="2417069" cy="530353"/>
            </a:xfrm>
            <a:prstGeom prst="rect">
              <a:avLst/>
            </a:prstGeom>
          </p:spPr>
        </p:pic>
      </p:grpSp>
      <p:pic>
        <p:nvPicPr>
          <p:cNvPr id="12" name="Picture 2" descr="Qué es CI y CD en desarrollo y cual es la diferencia? - YouTube">
            <a:extLst>
              <a:ext uri="{FF2B5EF4-FFF2-40B4-BE49-F238E27FC236}">
                <a16:creationId xmlns:a16="http://schemas.microsoft.com/office/drawing/2014/main" id="{51AAEF86-A2B5-4F94-BB25-61E5E8427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118" y="1946122"/>
            <a:ext cx="3815630" cy="274268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8BD690B-6543-4886-8FB8-FC1CDE0C73B0}"/>
              </a:ext>
            </a:extLst>
          </p:cNvPr>
          <p:cNvSpPr txBox="1">
            <a:spLocks/>
          </p:cNvSpPr>
          <p:nvPr/>
        </p:nvSpPr>
        <p:spPr>
          <a:xfrm>
            <a:off x="1397532" y="531675"/>
            <a:ext cx="4617678" cy="10491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600" spc="300" dirty="0">
                <a:latin typeface="Calibri" panose="020F0502020204030204"/>
                <a:ea typeface="+mn-ea"/>
                <a:cs typeface="+mn-cs"/>
              </a:rPr>
              <a:t>CI/CD</a:t>
            </a:r>
            <a:endParaRPr lang="en-US" sz="6600" spc="300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6DF8BE7-838D-41EE-9010-C4B3AFDAEF6E}"/>
              </a:ext>
            </a:extLst>
          </p:cNvPr>
          <p:cNvSpPr txBox="1">
            <a:spLocks/>
          </p:cNvSpPr>
          <p:nvPr/>
        </p:nvSpPr>
        <p:spPr>
          <a:xfrm>
            <a:off x="1397532" y="1946122"/>
            <a:ext cx="6831673" cy="1086237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spc="300" dirty="0">
                <a:solidFill>
                  <a:schemeClr val="tx1"/>
                </a:solidFill>
                <a:latin typeface="Calibri" panose="020F0502020204030204"/>
              </a:rPr>
              <a:t>Continuos </a:t>
            </a:r>
            <a:r>
              <a:rPr lang="es-MX" sz="2800" spc="300" dirty="0" err="1">
                <a:solidFill>
                  <a:schemeClr val="tx1"/>
                </a:solidFill>
                <a:latin typeface="Calibri" panose="020F0502020204030204"/>
              </a:rPr>
              <a:t>Integration</a:t>
            </a:r>
            <a:r>
              <a:rPr lang="es-MX" sz="2800" spc="300" dirty="0">
                <a:solidFill>
                  <a:schemeClr val="tx1"/>
                </a:solidFill>
                <a:latin typeface="Calibri" panose="020F0502020204030204"/>
              </a:rPr>
              <a:t> &amp; Continuos </a:t>
            </a:r>
            <a:r>
              <a:rPr lang="es-MX" sz="2800" spc="300" dirty="0" err="1">
                <a:solidFill>
                  <a:schemeClr val="tx1"/>
                </a:solidFill>
                <a:latin typeface="Calibri" panose="020F0502020204030204"/>
              </a:rPr>
              <a:t>Delivery</a:t>
            </a:r>
            <a:r>
              <a:rPr lang="es-MX" sz="2800" spc="300" dirty="0">
                <a:solidFill>
                  <a:schemeClr val="tx1"/>
                </a:solidFill>
                <a:latin typeface="Calibri" panose="020F0502020204030204"/>
              </a:rPr>
              <a:t>/</a:t>
            </a:r>
            <a:r>
              <a:rPr lang="es-MX" sz="2800" spc="300" dirty="0" err="1">
                <a:solidFill>
                  <a:schemeClr val="tx1"/>
                </a:solidFill>
                <a:latin typeface="Calibri" panose="020F0502020204030204"/>
              </a:rPr>
              <a:t>Deployment</a:t>
            </a:r>
            <a:endParaRPr lang="en-US" sz="2800" spc="3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3485705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87FD-DF2D-495D-9DDE-9723ECE7FA50}"/>
              </a:ext>
            </a:extLst>
          </p:cNvPr>
          <p:cNvSpPr txBox="1">
            <a:spLocks/>
          </p:cNvSpPr>
          <p:nvPr/>
        </p:nvSpPr>
        <p:spPr>
          <a:xfrm>
            <a:off x="874644" y="268967"/>
            <a:ext cx="11224591" cy="40379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s-ES" sz="3200" b="1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Estructura básica de un Pipeline</a:t>
            </a:r>
          </a:p>
          <a:p>
            <a:pPr algn="ctr" fontAlgn="base"/>
            <a:endParaRPr lang="es-ES" sz="3200" b="1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 fontAlgn="base"/>
            <a:r>
              <a:rPr lang="es-ES" sz="1600" dirty="0"/>
              <a:t>Un pipeline de </a:t>
            </a:r>
            <a:r>
              <a:rPr lang="es-ES" sz="1600" dirty="0" err="1"/>
              <a:t>jenkins</a:t>
            </a:r>
            <a:r>
              <a:rPr lang="es-ES" sz="1600" dirty="0"/>
              <a:t> consiste de dos clases de elementos: </a:t>
            </a:r>
            <a:r>
              <a:rPr lang="es-ES" sz="1600" b="1" i="1" dirty="0" err="1"/>
              <a:t>stages</a:t>
            </a:r>
            <a:r>
              <a:rPr lang="es-ES" sz="1600" i="1" dirty="0"/>
              <a:t> </a:t>
            </a:r>
            <a:r>
              <a:rPr lang="es-ES" sz="1600" dirty="0"/>
              <a:t>y </a:t>
            </a:r>
            <a:r>
              <a:rPr lang="es-ES" sz="1600" b="1" i="1" dirty="0" err="1"/>
              <a:t>steps</a:t>
            </a:r>
            <a:r>
              <a:rPr lang="es-ES" sz="1600" dirty="0"/>
              <a:t>.</a:t>
            </a:r>
            <a:br>
              <a:rPr lang="es-ES" sz="3200" b="1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endParaRPr lang="es-ES" sz="3200" b="1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r>
              <a:rPr lang="es-ES" sz="1600" b="1" dirty="0"/>
              <a:t>Step</a:t>
            </a:r>
            <a:r>
              <a:rPr lang="es-ES" sz="1600" dirty="0"/>
              <a:t>: Representa una sola operación (le dice a </a:t>
            </a:r>
            <a:r>
              <a:rPr lang="es-ES" sz="1600" dirty="0" err="1"/>
              <a:t>jenkins</a:t>
            </a:r>
            <a:r>
              <a:rPr lang="es-ES" sz="1600" dirty="0"/>
              <a:t> que hacer, por ejemplo, clonar un repositorio o ejecutar un script)</a:t>
            </a:r>
          </a:p>
          <a:p>
            <a:endParaRPr lang="es-ES" sz="1600" dirty="0"/>
          </a:p>
          <a:p>
            <a:r>
              <a:rPr lang="es-ES" sz="1600" b="1" dirty="0" err="1"/>
              <a:t>Stage</a:t>
            </a:r>
            <a:r>
              <a:rPr lang="es-ES" sz="1600" dirty="0"/>
              <a:t>: Es una separación lógica de los </a:t>
            </a:r>
            <a:r>
              <a:rPr lang="es-ES" sz="1600" dirty="0" err="1"/>
              <a:t>steps</a:t>
            </a:r>
            <a:r>
              <a:rPr lang="es-ES" sz="1600" dirty="0"/>
              <a:t>. Es decir grupos de secuencias como: Compilar, Probar e Instalar.</a:t>
            </a:r>
          </a:p>
          <a:p>
            <a:endParaRPr lang="es-ES" sz="1600" dirty="0"/>
          </a:p>
          <a:p>
            <a:r>
              <a:rPr lang="es-ES" sz="1600" b="1" dirty="0"/>
              <a:t>Post:</a:t>
            </a:r>
            <a:r>
              <a:rPr lang="es-ES" sz="1600" dirty="0"/>
              <a:t> Define una seria de una o mas instrucciones que corren al final del pipeline y </a:t>
            </a:r>
            <a:r>
              <a:rPr lang="es-ES" sz="1600" dirty="0" err="1"/>
              <a:t>estan</a:t>
            </a:r>
            <a:r>
              <a:rPr lang="es-ES" sz="1600" dirty="0"/>
              <a:t> marcados con una condición, tal como: </a:t>
            </a:r>
            <a:r>
              <a:rPr lang="es-ES" sz="1600" dirty="0" err="1"/>
              <a:t>always</a:t>
            </a:r>
            <a:r>
              <a:rPr lang="es-ES" sz="1600" dirty="0"/>
              <a:t>, </a:t>
            </a:r>
            <a:r>
              <a:rPr lang="es-ES" sz="1600" dirty="0" err="1"/>
              <a:t>success</a:t>
            </a:r>
            <a:r>
              <a:rPr lang="es-ES" sz="1600" dirty="0"/>
              <a:t> o </a:t>
            </a:r>
            <a:r>
              <a:rPr lang="es-ES" sz="1600" dirty="0" err="1"/>
              <a:t>failure</a:t>
            </a:r>
            <a:r>
              <a:rPr lang="es-ES" sz="1600" dirty="0"/>
              <a:t>. Usualmente se usan para enviar notificaciones de el resultado final de dicho </a:t>
            </a:r>
            <a:r>
              <a:rPr lang="es-ES" sz="1600" dirty="0" err="1"/>
              <a:t>pipline</a:t>
            </a:r>
            <a:r>
              <a:rPr lang="es-ES" sz="1600" dirty="0"/>
              <a:t>.</a:t>
            </a:r>
          </a:p>
          <a:p>
            <a:pPr fontAlgn="base"/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7A60E-B859-46D8-8B7D-170E767F3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6" t="19662" r="45110" b="40363"/>
          <a:stretch/>
        </p:blipFill>
        <p:spPr>
          <a:xfrm>
            <a:off x="2855489" y="3299791"/>
            <a:ext cx="6481021" cy="35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7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6A70-B669-41F7-AF09-B552A76A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D51DE-4706-463F-B5A1-6DF62479C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568472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D36ADD-8331-4BB0-84FE-FDEFDABB1AD8}"/>
              </a:ext>
            </a:extLst>
          </p:cNvPr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AF1AE-37C4-4E6A-B9B3-23DD2A72AE5D}"/>
              </a:ext>
            </a:extLst>
          </p:cNvPr>
          <p:cNvSpPr txBox="1"/>
          <p:nvPr/>
        </p:nvSpPr>
        <p:spPr>
          <a:xfrm>
            <a:off x="987284" y="0"/>
            <a:ext cx="9780104" cy="1113184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s-MX" sz="5400" dirty="0">
                <a:ln w="0">
                  <a:solidFill>
                    <a:srgbClr val="0070C0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BIENVENIDOS A LA PRÁCTICA</a:t>
            </a:r>
            <a:endParaRPr lang="en-US" sz="5400" dirty="0">
              <a:ln w="0">
                <a:solidFill>
                  <a:srgbClr val="0070C0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15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8973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1E2B58-097D-464A-A0CB-10F25A33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s-MX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Qué significa para la empresa? </a:t>
            </a:r>
            <a:endParaRPr lang="en-US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10B7FB-1CE9-4DF8-98BA-0516D06BDED3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spc="300">
                <a:solidFill>
                  <a:schemeClr val="tx1"/>
                </a:solidFill>
                <a:latin typeface="Calibri" panose="020F0502020204030204"/>
              </a:rPr>
              <a:t>La integración y entrega continua permite a los equipos construir, probar y liberar software a un ritmo más rápido. 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s-MX" sz="2800" spc="300">
              <a:solidFill>
                <a:schemeClr val="tx1"/>
              </a:solidFill>
              <a:latin typeface="Calibri" panose="020F0502020204030204"/>
            </a:endParaRPr>
          </a:p>
          <a:p>
            <a:pPr algn="just"/>
            <a:r>
              <a:rPr lang="es-MX" sz="2800" spc="300">
                <a:solidFill>
                  <a:schemeClr val="tx1"/>
                </a:solidFill>
                <a:latin typeface="Calibri" panose="020F0502020204030204"/>
              </a:rPr>
              <a:t>CI/CD trata de quitar las interacciones humanas manuales donde es posible — automatizando todo, excepto la entrega final manual de código a producción. 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s-MX" sz="2800" spc="300">
              <a:solidFill>
                <a:schemeClr val="tx1"/>
              </a:solidFill>
              <a:latin typeface="Calibri" panose="020F0502020204030204"/>
            </a:endParaRPr>
          </a:p>
          <a:p>
            <a:pPr algn="just"/>
            <a:r>
              <a:rPr lang="es-MX" sz="2800" spc="300">
                <a:solidFill>
                  <a:schemeClr val="tx1"/>
                </a:solidFill>
                <a:latin typeface="Calibri" panose="020F0502020204030204"/>
              </a:rPr>
              <a:t>Uno de los retos de implementar esta práctica es la integración de distintas herramientas y sistemas requeridos para construir un tubería o pipeline de CI/CD</a:t>
            </a:r>
            <a:endParaRPr lang="en-US" sz="2800" spc="3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459641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654DAD-33BE-49EC-8838-D4E011F0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06167" cy="1485900"/>
          </a:xfrm>
        </p:spPr>
        <p:txBody>
          <a:bodyPr>
            <a:normAutofit fontScale="90000"/>
          </a:bodyPr>
          <a:lstStyle/>
          <a:p>
            <a:r>
              <a:rPr lang="es-MX" sz="3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Los tres enfoques principales para el método continuo son:</a:t>
            </a:r>
            <a:br>
              <a:rPr lang="en-US" sz="36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</a:br>
            <a:endParaRPr lang="en-US" sz="36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7C5633-D916-4A49-8F65-90D6ED10D008}"/>
              </a:ext>
            </a:extLst>
          </p:cNvPr>
          <p:cNvSpPr txBox="1">
            <a:spLocks/>
          </p:cNvSpPr>
          <p:nvPr/>
        </p:nvSpPr>
        <p:spPr>
          <a:xfrm>
            <a:off x="1767589" y="2196610"/>
            <a:ext cx="3690730" cy="2723322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pc="300" dirty="0" err="1">
                <a:solidFill>
                  <a:schemeClr val="tx1"/>
                </a:solidFill>
                <a:latin typeface="Calibri" panose="020F0502020204030204"/>
              </a:rPr>
              <a:t>Integración</a:t>
            </a:r>
            <a:r>
              <a:rPr lang="en-US" sz="2200" spc="300" dirty="0">
                <a:solidFill>
                  <a:schemeClr val="tx1"/>
                </a:solidFill>
                <a:latin typeface="Calibri" panose="020F0502020204030204"/>
              </a:rPr>
              <a:t> continua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200" spc="300" dirty="0">
              <a:solidFill>
                <a:schemeClr val="tx1"/>
              </a:solidFill>
              <a:latin typeface="Calibri" panose="020F0502020204030204"/>
            </a:endParaRPr>
          </a:p>
          <a:p>
            <a:r>
              <a:rPr lang="en-US" sz="2200" spc="300" dirty="0" err="1">
                <a:solidFill>
                  <a:schemeClr val="tx1"/>
                </a:solidFill>
                <a:latin typeface="Calibri" panose="020F0502020204030204"/>
              </a:rPr>
              <a:t>Entrega</a:t>
            </a:r>
            <a:r>
              <a:rPr lang="en-US" sz="2200" spc="300" dirty="0">
                <a:solidFill>
                  <a:schemeClr val="tx1"/>
                </a:solidFill>
                <a:latin typeface="Calibri" panose="020F0502020204030204"/>
              </a:rPr>
              <a:t> continua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200" spc="300" dirty="0">
              <a:solidFill>
                <a:schemeClr val="tx1"/>
              </a:solidFill>
              <a:latin typeface="Calibri" panose="020F0502020204030204"/>
            </a:endParaRPr>
          </a:p>
          <a:p>
            <a:r>
              <a:rPr lang="en-US" sz="2200" spc="300" dirty="0" err="1">
                <a:solidFill>
                  <a:schemeClr val="tx1"/>
                </a:solidFill>
                <a:latin typeface="Calibri" panose="020F0502020204030204"/>
              </a:rPr>
              <a:t>Despliegue</a:t>
            </a:r>
            <a:r>
              <a:rPr lang="en-US" sz="2200" spc="300" dirty="0">
                <a:solidFill>
                  <a:schemeClr val="tx1"/>
                </a:solidFill>
                <a:latin typeface="Calibri" panose="020F0502020204030204"/>
              </a:rPr>
              <a:t> continuo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9B15A8-5C8D-4557-8E3D-BB7C033AA179}"/>
              </a:ext>
            </a:extLst>
          </p:cNvPr>
          <p:cNvGrpSpPr/>
          <p:nvPr/>
        </p:nvGrpSpPr>
        <p:grpSpPr>
          <a:xfrm>
            <a:off x="5895640" y="3173551"/>
            <a:ext cx="6176391" cy="2723323"/>
            <a:chOff x="5643849" y="3942172"/>
            <a:chExt cx="6176391" cy="2723323"/>
          </a:xfrm>
        </p:grpSpPr>
        <p:pic>
          <p:nvPicPr>
            <p:cNvPr id="7" name="Picture 4" descr="Fault Tolerant Self-Hosted Atlassian Bamboo CI | by Zach Arnold | Ygrene  Tech">
              <a:extLst>
                <a:ext uri="{FF2B5EF4-FFF2-40B4-BE49-F238E27FC236}">
                  <a16:creationId xmlns:a16="http://schemas.microsoft.com/office/drawing/2014/main" id="{C993571D-B73F-4C7B-9CEE-D9236A3FE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849" y="3942172"/>
              <a:ext cx="6176391" cy="2723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698339-8624-4291-A891-EA682A411EF7}"/>
                </a:ext>
              </a:extLst>
            </p:cNvPr>
            <p:cNvSpPr txBox="1"/>
            <p:nvPr/>
          </p:nvSpPr>
          <p:spPr>
            <a:xfrm>
              <a:off x="6759520" y="4919112"/>
              <a:ext cx="7218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4400" b="1" dirty="0"/>
                <a:t>CI</a:t>
              </a:r>
              <a:endParaRPr lang="en-US" sz="44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81215C-F399-4F02-9AF2-FACE2D7762C1}"/>
                </a:ext>
              </a:extLst>
            </p:cNvPr>
            <p:cNvSpPr txBox="1"/>
            <p:nvPr/>
          </p:nvSpPr>
          <p:spPr>
            <a:xfrm>
              <a:off x="9880457" y="4919112"/>
              <a:ext cx="9735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4400" b="1" dirty="0"/>
                <a:t>CD</a:t>
              </a:r>
              <a:endParaRPr 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875167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0D122B-48BD-41C4-B88D-C1F575C4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Integración continua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F8EEE1-3B42-499E-A5E9-A6632739D283}"/>
              </a:ext>
            </a:extLst>
          </p:cNvPr>
          <p:cNvSpPr txBox="1">
            <a:spLocks/>
          </p:cNvSpPr>
          <p:nvPr/>
        </p:nvSpPr>
        <p:spPr>
          <a:xfrm>
            <a:off x="1371600" y="1708488"/>
            <a:ext cx="4515853" cy="3581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s-MX" sz="2400" spc="300">
                <a:solidFill>
                  <a:schemeClr val="tx1"/>
                </a:solidFill>
                <a:latin typeface="Calibri" panose="020F0502020204030204"/>
              </a:rPr>
              <a:t>Considere una aplicación que tiene su código almacenado en un repositorio de Git. 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s-MX" sz="2400" spc="300">
                <a:solidFill>
                  <a:schemeClr val="tx1"/>
                </a:solidFill>
                <a:latin typeface="Calibri" panose="020F0502020204030204"/>
              </a:rPr>
              <a:t>Los desarrolladores realizan cambios de código todos los días, varias veces al día. 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s-MX" sz="2400" spc="300">
                <a:solidFill>
                  <a:schemeClr val="tx1"/>
                </a:solidFill>
                <a:latin typeface="Calibri" panose="020F0502020204030204"/>
              </a:rPr>
              <a:t>Por cada envío al repositorio, puede crear un conjunto de scripts para construir y probar su aplicación automáticamente. 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s-MX" sz="2400" spc="300">
                <a:solidFill>
                  <a:schemeClr val="tx1"/>
                </a:solidFill>
                <a:latin typeface="Calibri" panose="020F0502020204030204"/>
              </a:rPr>
              <a:t>Estos scripts ayudan a disminuir las posibilidades de que introduzca errores en su aplicación.</a:t>
            </a:r>
            <a:endParaRPr lang="en-US" sz="2400" spc="300">
              <a:solidFill>
                <a:schemeClr val="tx1"/>
              </a:solidFill>
              <a:latin typeface="Calibri" panose="020F0502020204030204"/>
            </a:endParaRPr>
          </a:p>
          <a:p>
            <a:pPr algn="just"/>
            <a:endParaRPr lang="en-US" dirty="0"/>
          </a:p>
        </p:txBody>
      </p:sp>
      <p:pic>
        <p:nvPicPr>
          <p:cNvPr id="6" name="Picture 12" descr="Flecha Negra Sombra Abajo o la Derecha PNG transparente - StickPNG">
            <a:extLst>
              <a:ext uri="{FF2B5EF4-FFF2-40B4-BE49-F238E27FC236}">
                <a16:creationId xmlns:a16="http://schemas.microsoft.com/office/drawing/2014/main" id="{862ABD57-3B3E-49BD-BCD0-1EB5C92F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1488"/>
            <a:ext cx="1293394" cy="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4D6523-65CC-4D81-8732-D696917B4F66}"/>
              </a:ext>
            </a:extLst>
          </p:cNvPr>
          <p:cNvSpPr txBox="1">
            <a:spLocks/>
          </p:cNvSpPr>
          <p:nvPr/>
        </p:nvSpPr>
        <p:spPr>
          <a:xfrm>
            <a:off x="7565856" y="1708488"/>
            <a:ext cx="4096753" cy="358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1700" spc="300" dirty="0">
                <a:solidFill>
                  <a:schemeClr val="tx1"/>
                </a:solidFill>
                <a:latin typeface="Calibri" panose="020F0502020204030204"/>
              </a:rPr>
              <a:t>Esta práctica se conoce como </a:t>
            </a:r>
            <a:r>
              <a:rPr lang="es-MX" sz="1700" b="1" spc="300" dirty="0">
                <a:solidFill>
                  <a:schemeClr val="tx1"/>
                </a:solidFill>
                <a:latin typeface="Calibri" panose="020F0502020204030204"/>
              </a:rPr>
              <a:t>Integración Continua. </a:t>
            </a:r>
          </a:p>
          <a:p>
            <a:pPr marL="0" indent="0" algn="just">
              <a:buNone/>
            </a:pPr>
            <a:r>
              <a:rPr lang="es-MX" sz="1700" spc="300" dirty="0">
                <a:solidFill>
                  <a:schemeClr val="tx1"/>
                </a:solidFill>
                <a:latin typeface="Calibri" panose="020F0502020204030204"/>
              </a:rPr>
              <a:t>Cada cambio enviado a una aplicación, incluso a las ramas de desarrollo, se crea y prueba de forma automática y continua. </a:t>
            </a:r>
          </a:p>
          <a:p>
            <a:pPr marL="0" indent="0" algn="just">
              <a:buNone/>
            </a:pPr>
            <a:r>
              <a:rPr lang="es-MX" sz="1700" spc="300" dirty="0">
                <a:solidFill>
                  <a:schemeClr val="tx1"/>
                </a:solidFill>
                <a:latin typeface="Calibri" panose="020F0502020204030204"/>
              </a:rPr>
              <a:t>Estas pruebas garantizan que los cambios pasen todas las pruebas, directrices y estándares de cumplimiento del código que se estableció para su aplicación.</a:t>
            </a:r>
            <a:endParaRPr lang="en-US" sz="1700" spc="300" dirty="0">
              <a:solidFill>
                <a:schemeClr val="tx1"/>
              </a:solidFill>
              <a:latin typeface="Calibri" panose="020F0502020204030204"/>
            </a:endParaRPr>
          </a:p>
          <a:p>
            <a:pPr algn="just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F3CC2B-E54A-44AC-ACF0-16526E138C5B}"/>
              </a:ext>
            </a:extLst>
          </p:cNvPr>
          <p:cNvGrpSpPr/>
          <p:nvPr/>
        </p:nvGrpSpPr>
        <p:grpSpPr>
          <a:xfrm>
            <a:off x="3226205" y="4960142"/>
            <a:ext cx="5814261" cy="1593057"/>
            <a:chOff x="3120189" y="5264943"/>
            <a:chExt cx="5814261" cy="1593057"/>
          </a:xfrm>
        </p:grpSpPr>
        <p:pic>
          <p:nvPicPr>
            <p:cNvPr id="9" name="Picture 14" descr="Conoce 5 herramientas para integración y entrega continua con DevOps">
              <a:extLst>
                <a:ext uri="{FF2B5EF4-FFF2-40B4-BE49-F238E27FC236}">
                  <a16:creationId xmlns:a16="http://schemas.microsoft.com/office/drawing/2014/main" id="{2139D9CE-2F62-4E65-8FBA-FDF5368AD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550" y="5514975"/>
              <a:ext cx="5676900" cy="134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Vinilo para espejo marco rectangular - TenVinilo">
              <a:extLst>
                <a:ext uri="{FF2B5EF4-FFF2-40B4-BE49-F238E27FC236}">
                  <a16:creationId xmlns:a16="http://schemas.microsoft.com/office/drawing/2014/main" id="{4739E0B0-4C9C-4F40-B5E5-2DC21099F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189" y="5264943"/>
              <a:ext cx="2863516" cy="159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30368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321A46-C7CF-4D81-A8D8-5747A668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Entrega continua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3D5748-3734-4A26-AC80-E9AC22735A0E}"/>
              </a:ext>
            </a:extLst>
          </p:cNvPr>
          <p:cNvSpPr txBox="1">
            <a:spLocks/>
          </p:cNvSpPr>
          <p:nvPr/>
        </p:nvSpPr>
        <p:spPr>
          <a:xfrm>
            <a:off x="1371599" y="2286000"/>
            <a:ext cx="10130589" cy="358140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/>
              <a:t>La entrega continua es un paso más allá de la integración continua. Su aplicación no solo se crea y prueba cada vez que se envía un cambio de código a la base de código, sino que la aplicación también se implementa de forma continua. 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s-MX"/>
          </a:p>
          <a:p>
            <a:pPr algn="just"/>
            <a:r>
              <a:rPr lang="es-MX"/>
              <a:t>Comprueba el código automáticamente, pero requiere la intervención humana para activar manual y estratégicamente la implementación de los cambios.</a:t>
            </a:r>
            <a:endParaRPr lang="en-US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B16D-0A9A-42DD-AC15-E6F98D74598A}"/>
              </a:ext>
            </a:extLst>
          </p:cNvPr>
          <p:cNvGrpSpPr/>
          <p:nvPr/>
        </p:nvGrpSpPr>
        <p:grpSpPr>
          <a:xfrm>
            <a:off x="3800890" y="4827627"/>
            <a:ext cx="5676900" cy="1593057"/>
            <a:chOff x="3257550" y="5264943"/>
            <a:chExt cx="5676900" cy="1593057"/>
          </a:xfrm>
        </p:grpSpPr>
        <p:pic>
          <p:nvPicPr>
            <p:cNvPr id="7" name="Picture 14" descr="Conoce 5 herramientas para integración y entrega continua con DevOps">
              <a:extLst>
                <a:ext uri="{FF2B5EF4-FFF2-40B4-BE49-F238E27FC236}">
                  <a16:creationId xmlns:a16="http://schemas.microsoft.com/office/drawing/2014/main" id="{98C643A2-EAAC-4EDE-A96C-575055836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550" y="5514975"/>
              <a:ext cx="5676900" cy="134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8" descr="Vinilo para espejo marco rectangular - TenVinilo">
              <a:extLst>
                <a:ext uri="{FF2B5EF4-FFF2-40B4-BE49-F238E27FC236}">
                  <a16:creationId xmlns:a16="http://schemas.microsoft.com/office/drawing/2014/main" id="{811F080A-CA60-4D40-BE70-E5CE34CFD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631" y="5264943"/>
              <a:ext cx="1836822" cy="159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42687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12074F-2297-4FBD-A0F5-673123FE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Despliegue continuo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DB21DE-E0B0-45E6-A31D-F4999A92C11B}"/>
              </a:ext>
            </a:extLst>
          </p:cNvPr>
          <p:cNvSpPr txBox="1">
            <a:spLocks/>
          </p:cNvSpPr>
          <p:nvPr/>
        </p:nvSpPr>
        <p:spPr>
          <a:xfrm>
            <a:off x="1371600" y="2171700"/>
            <a:ext cx="9601200" cy="19009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200" spc="300">
                <a:solidFill>
                  <a:schemeClr val="tx1"/>
                </a:solidFill>
                <a:latin typeface="Calibri" panose="020F0502020204030204"/>
              </a:rPr>
              <a:t>La implementación continua es otro paso más allá de la integración continua, similar a la entrega continua. </a:t>
            </a: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s-MX" sz="2200" spc="300">
              <a:solidFill>
                <a:schemeClr val="tx1"/>
              </a:solidFill>
              <a:latin typeface="Calibri" panose="020F0502020204030204"/>
            </a:endParaRPr>
          </a:p>
          <a:p>
            <a:pPr algn="just"/>
            <a:r>
              <a:rPr lang="es-MX" sz="2200" spc="300">
                <a:solidFill>
                  <a:schemeClr val="tx1"/>
                </a:solidFill>
                <a:latin typeface="Calibri" panose="020F0502020204030204"/>
              </a:rPr>
              <a:t>La diferencia es que en lugar de implementar su aplicación manualmente, la configura para que se implemente automáticamente. </a:t>
            </a:r>
            <a:r>
              <a:rPr lang="en-US" sz="2200" spc="300">
                <a:solidFill>
                  <a:schemeClr val="tx1"/>
                </a:solidFill>
                <a:latin typeface="Calibri" panose="020F0502020204030204"/>
              </a:rPr>
              <a:t>No se requiere intervención humana.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92E516-1D0E-4914-98DA-81FC7C164E25}"/>
              </a:ext>
            </a:extLst>
          </p:cNvPr>
          <p:cNvGrpSpPr/>
          <p:nvPr/>
        </p:nvGrpSpPr>
        <p:grpSpPr>
          <a:xfrm>
            <a:off x="3615359" y="4814367"/>
            <a:ext cx="5676900" cy="1593057"/>
            <a:chOff x="3257550" y="5264943"/>
            <a:chExt cx="5676900" cy="1593057"/>
          </a:xfrm>
        </p:grpSpPr>
        <p:pic>
          <p:nvPicPr>
            <p:cNvPr id="7" name="Picture 14" descr="Conoce 5 herramientas para integración y entrega continua con DevOps">
              <a:extLst>
                <a:ext uri="{FF2B5EF4-FFF2-40B4-BE49-F238E27FC236}">
                  <a16:creationId xmlns:a16="http://schemas.microsoft.com/office/drawing/2014/main" id="{798B6D3B-7CD6-49BE-B6BB-45847BE7D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550" y="5514975"/>
              <a:ext cx="5676900" cy="134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8" descr="Vinilo para espejo marco rectangular - TenVinilo">
              <a:extLst>
                <a:ext uri="{FF2B5EF4-FFF2-40B4-BE49-F238E27FC236}">
                  <a16:creationId xmlns:a16="http://schemas.microsoft.com/office/drawing/2014/main" id="{CF2AD5AD-454D-46AA-92B8-51C93D5132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631" y="5264943"/>
              <a:ext cx="1835819" cy="159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54419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A2EA18D-E23B-4E69-95E6-3FD1BEF57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120801"/>
            <a:ext cx="9601200" cy="683506"/>
          </a:xfrm>
        </p:spPr>
        <p:txBody>
          <a:bodyPr/>
          <a:lstStyle/>
          <a:p>
            <a:r>
              <a:rPr lang="es-MX" sz="4000" spc="3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Ciclo completo CI/CD</a:t>
            </a:r>
            <a:endParaRPr lang="en-US" sz="4000" spc="3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Content Placeholder 3" descr="Ejemplo de flujo de trabajo de GitLab">
            <a:extLst>
              <a:ext uri="{FF2B5EF4-FFF2-40B4-BE49-F238E27FC236}">
                <a16:creationId xmlns:a16="http://schemas.microsoft.com/office/drawing/2014/main" id="{93967F31-F571-4086-87ED-0FE190A2239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12" y="944632"/>
            <a:ext cx="10263108" cy="4968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6500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17650</TotalTime>
  <Words>1652</Words>
  <Application>Microsoft Office PowerPoint</Application>
  <PresentationFormat>Widescreen</PresentationFormat>
  <Paragraphs>146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Franklin Gothic Book</vt:lpstr>
      <vt:lpstr>Helvetica Neue Medium</vt:lpstr>
      <vt:lpstr>Myriad Pro</vt:lpstr>
      <vt:lpstr>Segoe UI</vt:lpstr>
      <vt:lpstr>Wingdings</vt:lpstr>
      <vt:lpstr>Crop</vt:lpstr>
      <vt:lpstr>PowerPoint Presentation</vt:lpstr>
      <vt:lpstr>PowerPoint Presentation</vt:lpstr>
      <vt:lpstr>PowerPoint Presentation</vt:lpstr>
      <vt:lpstr>Qué significa para la empresa? </vt:lpstr>
      <vt:lpstr>Los tres enfoques principales para el método continuo son: </vt:lpstr>
      <vt:lpstr>Integración continua </vt:lpstr>
      <vt:lpstr>Entrega continua </vt:lpstr>
      <vt:lpstr>Despliegue continuo </vt:lpstr>
      <vt:lpstr>Ciclo completo CI/CD</vt:lpstr>
      <vt:lpstr>PowerPoint Presentation</vt:lpstr>
      <vt:lpstr>Hacer CI/CD de la mano de algunas herramientas</vt:lpstr>
      <vt:lpstr>PowerPoint Presentation</vt:lpstr>
      <vt:lpstr>Git      </vt:lpstr>
      <vt:lpstr>Beneficios de Git</vt:lpstr>
      <vt:lpstr>PowerPoint Presentation</vt:lpstr>
      <vt:lpstr>Jenkins</vt:lpstr>
      <vt:lpstr>PowerPoint Presentation</vt:lpstr>
      <vt:lpstr>PowerPoint Presentation</vt:lpstr>
      <vt:lpstr>Bitbucket  Es un software de control de versión que permite llevar un mantenimiento de su proyecto y poder volver atrás fácilmente en caso de cometer un fallo.</vt:lpstr>
      <vt:lpstr>Ventajas de usar Bitbucket</vt:lpstr>
      <vt:lpstr>PowerPoint Presentation</vt:lpstr>
      <vt:lpstr>PowerPoint Presentation</vt:lpstr>
      <vt:lpstr>SonarQube  Es una plataforma para evaluar código fuente. Es software libre y usa diversas herramientas de análisis estático de código fuente para obtener métricas que pueden ayudar a mejorar la calidad del código de un programa.</vt:lpstr>
      <vt:lpstr>Dentro de las verificaciones que hacen herramientas como SonarQube, se encuentran las siguientes:  </vt:lpstr>
      <vt:lpstr>Ventajas de usar SonarQube</vt:lpstr>
      <vt:lpstr>PowerPoint Presentation</vt:lpstr>
      <vt:lpstr>Comencemos…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</dc:title>
  <dc:creator>Lucia Lopez Morones</dc:creator>
  <cp:lastModifiedBy>Lucia Lopez Morones</cp:lastModifiedBy>
  <cp:revision>71</cp:revision>
  <dcterms:created xsi:type="dcterms:W3CDTF">2021-04-13T16:48:12Z</dcterms:created>
  <dcterms:modified xsi:type="dcterms:W3CDTF">2021-05-18T23:07:15Z</dcterms:modified>
</cp:coreProperties>
</file>